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344" r:id="rId3"/>
    <p:sldId id="314" r:id="rId4"/>
    <p:sldId id="310" r:id="rId5"/>
    <p:sldId id="315" r:id="rId6"/>
    <p:sldId id="342" r:id="rId7"/>
    <p:sldId id="346" r:id="rId8"/>
    <p:sldId id="312" r:id="rId9"/>
    <p:sldId id="317" r:id="rId10"/>
    <p:sldId id="321" r:id="rId11"/>
    <p:sldId id="343" r:id="rId12"/>
    <p:sldId id="338" r:id="rId13"/>
    <p:sldId id="313" r:id="rId14"/>
    <p:sldId id="339" r:id="rId15"/>
    <p:sldId id="336" r:id="rId16"/>
    <p:sldId id="322" r:id="rId17"/>
    <p:sldId id="326" r:id="rId18"/>
    <p:sldId id="333" r:id="rId19"/>
    <p:sldId id="334" r:id="rId20"/>
    <p:sldId id="323" r:id="rId21"/>
    <p:sldId id="335" r:id="rId22"/>
    <p:sldId id="327" r:id="rId23"/>
    <p:sldId id="340" r:id="rId24"/>
    <p:sldId id="324" r:id="rId25"/>
    <p:sldId id="332" r:id="rId26"/>
    <p:sldId id="328" r:id="rId27"/>
    <p:sldId id="329" r:id="rId28"/>
    <p:sldId id="337" r:id="rId29"/>
    <p:sldId id="330" r:id="rId30"/>
    <p:sldId id="341" r:id="rId31"/>
    <p:sldId id="34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38" autoAdjust="0"/>
    <p:restoredTop sz="52224" autoAdjust="0"/>
  </p:normalViewPr>
  <p:slideViewPr>
    <p:cSldViewPr>
      <p:cViewPr varScale="1">
        <p:scale>
          <a:sx n="57" d="100"/>
          <a:sy n="57"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3ADE6EC7-9522-4E05-8C46-988829C4871D}" type="datetimeFigureOut">
              <a:rPr lang="en-US" smtClean="0"/>
              <a:t>12/21/2016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5C83ABDD-839B-46D6-A477-2E83D97CD7E5}" type="slidenum">
              <a:rPr lang="en-US" smtClean="0"/>
              <a:t>‹#›</a:t>
            </a:fld>
            <a:endParaRPr lang="en-US" dirty="0"/>
          </a:p>
        </p:txBody>
      </p:sp>
    </p:spTree>
    <p:extLst>
      <p:ext uri="{BB962C8B-B14F-4D97-AF65-F5344CB8AC3E}">
        <p14:creationId xmlns:p14="http://schemas.microsoft.com/office/powerpoint/2010/main" val="41752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utenberg.org/files/21562/21562-h/21562-h.htm#imagep20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edriverwaterway.com/ind-locks.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edriverwaterway.com/forms/Full-Map.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gutenberg.org/files/21562/21562-h/21562-h.htm#imagep20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utenberg.org/files/21562/21562-h/21562-h.htm#imagep20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loc.gov/pictures/item/la0217.photos.073301p/resourc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rt.state.la.us/louisiana-state-parks/historic-sites/forts-randolph-buhlow-state-historic-site/index"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en.wikipedia.org/wiki/Forts_Randolph_and_Buhlow_State_Historic_Site" TargetMode="External"/><Relationship Id="rId4" Type="http://schemas.openxmlformats.org/officeDocument/2006/relationships/hyperlink" Target="http://commons.wikimedia.org/wiki/File:Forts_Randolph_and_Buhlow_State_Historic_Site_Entrance,_March_2012.JPG"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loc.gov/resource/cph.3a3995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rt.la.gov/DiscoverArchaeology/" TargetMode="External"/><Relationship Id="rId7" Type="http://schemas.openxmlformats.org/officeDocument/2006/relationships/hyperlink" Target="http://www.knowla.org/entry/777/&amp;view=summary"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civilwar.org/battlefields/mansfield/mansfield-history-articles/redriverjoiner.html" TargetMode="External"/><Relationship Id="rId5" Type="http://schemas.openxmlformats.org/officeDocument/2006/relationships/hyperlink" Target="http://www.sonofthesouth.net/leefoundation/civil-war-1865.htm" TargetMode="External"/><Relationship Id="rId4" Type="http://schemas.openxmlformats.org/officeDocument/2006/relationships/hyperlink" Target="http://www.knowla.org/entry/536/&amp;view=summary"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Flags_of_the_Confederate_States_of_America#mediaviewer/File:CSA_FLAG_28.11.1861-1.5.1863.sv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en.wikipedia.org/wiki/Union_(American_Civil_War)#mediaviewer/File:US_flag_34_stars.sv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1864</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Library of Congress, LC-USZ62-117667</a:t>
            </a:r>
          </a:p>
        </p:txBody>
      </p:sp>
      <p:sp>
        <p:nvSpPr>
          <p:cNvPr id="4" name="Slide Number Placeholder 3"/>
          <p:cNvSpPr>
            <a:spLocks noGrp="1"/>
          </p:cNvSpPr>
          <p:nvPr>
            <p:ph type="sldNum" sz="quarter" idx="10"/>
          </p:nvPr>
        </p:nvSpPr>
        <p:spPr/>
        <p:txBody>
          <a:bodyPr/>
          <a:lstStyle/>
          <a:p>
            <a:fld id="{5C83ABDD-839B-46D6-A477-2E83D97CD7E5}" type="slidenum">
              <a:rPr lang="en-US" smtClean="0"/>
              <a:t>1</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1864</a:t>
            </a:r>
          </a:p>
          <a:p>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Bailey’s Dam was a way to free the Union boats. Colonel Bailey was an experienced lumberman before the war. He used dams to float timber down a river to a sawmill. He suggested a series of dams would raise the water level, which would help free the stranded Union boats. Once the water levels were high enough, the dams would be broken, and the fast-moving current would push the boats over the shallow areas.</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The type of dam and choice of construction materials for each structure depended on the geography and materials available in the area. Here is a sketch of the river where dams were located, and two types of dams built. A wedge-shaped tree dam on one side of the river, and rectangular crib dam on the other side made up the main dam. Barges, which are flat boats, closed up the gap in the middle.</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The Navy in the Civil War, Volume III – The Gulf and Inland Waters, by Commander A.T. Mahan, U.S. Navy, 1883. Gutenberg Files </a:t>
            </a:r>
            <a:r>
              <a:rPr lang="en-US" dirty="0">
                <a:latin typeface="Times New Roman" panose="02020603050405020304" pitchFamily="18" charset="0"/>
                <a:cs typeface="Times New Roman" panose="02020603050405020304" pitchFamily="18" charset="0"/>
                <a:hlinkClick r:id="rId3"/>
              </a:rPr>
              <a:t>http://www.gutenberg.org/files/21562/21562-h/21562-h.htm#imagep208</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10</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Many Union military units built the dam. But, the majority of the project fell to three crews: the 29</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Maine Volunteer Infantry Regiment, and former slaves in the 97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and 99</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Regiments of the United States Colored Troops Infantry. These men braved not only the Louisiana rivers, woods and swamps, but the threat of sniper attack while they worked on the dam. This is a photograph of the construction of Bailey’s Dam in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While this was the best idea at the time to free the Union boats, few actually believed it would work.</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Library of Congress LC-DIG-ppmsca-34042</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11</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1864</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But, it did work! The dam project was a great success for Colonel Bailey. The water level rose, and the Union boats were freed. They continued on their way to the Mississippi River, and the Confederates did not destroy the fleet. Bailey’s Dam played a key role in the outcome of the Red River Campaign. If the Confederates had destroyed the Union fleet, the Civil War would have continued longer.</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This is a drawing of the Union boats passing through Bailey’s Dam in May 1864.</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colorized version of image from </a:t>
            </a:r>
            <a:r>
              <a:rPr lang="en-US" i="1" dirty="0">
                <a:latin typeface="Times New Roman" panose="02020603050405020304" pitchFamily="18" charset="0"/>
                <a:cs typeface="Times New Roman" panose="02020603050405020304" pitchFamily="18" charset="0"/>
              </a:rPr>
              <a:t>Frank Leslie’s Illustrated Newspaper</a:t>
            </a:r>
            <a:r>
              <a:rPr lang="en-US" dirty="0">
                <a:latin typeface="Times New Roman" panose="02020603050405020304" pitchFamily="18" charset="0"/>
                <a:cs typeface="Times New Roman" panose="02020603050405020304" pitchFamily="18" charset="0"/>
              </a:rPr>
              <a:t>, July 16, 1864. Courtesy of the Louisiana State Library.</a:t>
            </a:r>
          </a:p>
        </p:txBody>
      </p:sp>
      <p:sp>
        <p:nvSpPr>
          <p:cNvPr id="4" name="Slide Number Placeholder 3"/>
          <p:cNvSpPr>
            <a:spLocks noGrp="1"/>
          </p:cNvSpPr>
          <p:nvPr>
            <p:ph type="sldNum" sz="quarter" idx="10"/>
          </p:nvPr>
        </p:nvSpPr>
        <p:spPr/>
        <p:txBody>
          <a:bodyPr/>
          <a:lstStyle/>
          <a:p>
            <a:fld id="{5C83ABDD-839B-46D6-A477-2E83D97CD7E5}" type="slidenum">
              <a:rPr lang="en-US" smtClean="0"/>
              <a:t>12</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1984</a:t>
            </a:r>
          </a:p>
          <a:p>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The remains of Bailey’s Dam were visible during low water in the river. Low water was a problem in the Red River because it restricted boat traffic. The U.S. Army Corps of Engineers wanted to build a modern dam just downstream from Bailey’s Dam as part of their Red River Waterway Project. You can learn more about this project at </a:t>
            </a:r>
            <a:r>
              <a:rPr lang="en-US" u="sng" dirty="0">
                <a:latin typeface="Times New Roman" panose="02020603050405020304" pitchFamily="18" charset="0"/>
                <a:cs typeface="Times New Roman" panose="02020603050405020304" pitchFamily="18" charset="0"/>
                <a:hlinkClick r:id="rId3"/>
              </a:rPr>
              <a:t>http://www.redriverwaterway.com/ind-locks.asp</a:t>
            </a:r>
            <a:r>
              <a:rPr lang="en-US" dirty="0">
                <a:latin typeface="Times New Roman" panose="02020603050405020304" pitchFamily="18" charset="0"/>
                <a:cs typeface="Times New Roman" panose="02020603050405020304" pitchFamily="18" charset="0"/>
              </a:rPr>
              <a:t>. This construction project would allow more boat traffic in the Red River. It would also affect Bailey’s Dam. The lock and dam would cause the site to be underwater permanently. Because Bailey’s Dam was an important part of our history, the U. S. Army Corps of Engineers wanted archaeologists to investigate the site.</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credits: </a:t>
            </a:r>
          </a:p>
          <a:p>
            <a:pPr defTabSz="931637">
              <a:defRPr/>
            </a:pPr>
            <a:r>
              <a:rPr lang="en-US" dirty="0" smtClean="0">
                <a:latin typeface="Times New Roman" panose="02020603050405020304" pitchFamily="18" charset="0"/>
                <a:cs typeface="Times New Roman" panose="02020603050405020304" pitchFamily="18" charset="0"/>
              </a:rPr>
              <a:t>Library </a:t>
            </a:r>
            <a:r>
              <a:rPr lang="en-US" dirty="0">
                <a:latin typeface="Times New Roman" panose="02020603050405020304" pitchFamily="18" charset="0"/>
                <a:cs typeface="Times New Roman" panose="02020603050405020304" pitchFamily="18" charset="0"/>
              </a:rPr>
              <a:t>of Congress HAER </a:t>
            </a:r>
            <a:r>
              <a:rPr lang="en-US" dirty="0" smtClean="0">
                <a:latin typeface="Times New Roman" panose="02020603050405020304" pitchFamily="18" charset="0"/>
                <a:cs typeface="Times New Roman" panose="02020603050405020304" pitchFamily="18" charset="0"/>
              </a:rPr>
              <a:t>LA,40-ALEX.V,2-1</a:t>
            </a:r>
          </a:p>
          <a:p>
            <a:pPr defTabSz="931637">
              <a:defRPr/>
            </a:pPr>
            <a:r>
              <a:rPr lang="en-US" dirty="0" smtClean="0">
                <a:latin typeface="Times New Roman" panose="02020603050405020304" pitchFamily="18" charset="0"/>
                <a:cs typeface="Times New Roman" panose="02020603050405020304" pitchFamily="18" charset="0"/>
              </a:rPr>
              <a:t>Coastal Environments, Inc. </a:t>
            </a:r>
          </a:p>
        </p:txBody>
      </p:sp>
      <p:sp>
        <p:nvSpPr>
          <p:cNvPr id="4" name="Slide Number Placeholder 3"/>
          <p:cNvSpPr>
            <a:spLocks noGrp="1"/>
          </p:cNvSpPr>
          <p:nvPr>
            <p:ph type="sldNum" sz="quarter" idx="10"/>
          </p:nvPr>
        </p:nvSpPr>
        <p:spPr/>
        <p:txBody>
          <a:bodyPr/>
          <a:lstStyle/>
          <a:p>
            <a:fld id="{5C83ABDD-839B-46D6-A477-2E83D97CD7E5}" type="slidenum">
              <a:rPr lang="en-US" smtClean="0"/>
              <a:t>13</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pPr defTabSz="931637">
              <a:defRP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map of the U.S. Army Corps of Engineers’ Red River Waterway Project. Let’s talk a little about dams and locks. Dams and locks are used on shallow rivers. They work by maintaining the same water level all of the time. Dams hold water, and locks raise or lower the water level. Locks open and close to adjust the water level in each dam section, and are large enough for a boat to pass through. Dams and locks help boats travel through the shallow areas of a river.</a:t>
            </a:r>
          </a:p>
          <a:p>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Red River Waterway Commission </a:t>
            </a:r>
            <a:r>
              <a:rPr lang="en-US" u="sng" dirty="0">
                <a:latin typeface="Times New Roman" panose="02020603050405020304" pitchFamily="18" charset="0"/>
                <a:cs typeface="Times New Roman" panose="02020603050405020304" pitchFamily="18" charset="0"/>
                <a:hlinkClick r:id="rId3"/>
              </a:rPr>
              <a:t>http://www.redriverwaterway.com/forms/Full-Map.pdf</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14</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Archaeologists started work at Bailey’s Dam in the summer of 1984. These are photographs of Bailey’s Dam taken at low water. The image on the left is an overview of an area of the Red River where part of a dam was exposed. Notice the people in the photograph, just to the right of the red box. Archaeologists sometimes use people in photographs to show the size of an object that may not be easy to measure. The photograph on the right is a close-up of the exposed dam.</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 </a:t>
            </a:r>
            <a:r>
              <a:rPr lang="en-US" dirty="0">
                <a:latin typeface="Times New Roman" panose="02020603050405020304" pitchFamily="18" charset="0"/>
                <a:cs typeface="Times New Roman" panose="02020603050405020304" pitchFamily="18" charset="0"/>
              </a:rPr>
              <a:t>Coastal Environments, Inc.</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15</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Archaeologists started first on the tree dam. It was on the east side of the Red River, where Pineville is today. The image on the left is a sketch of the tree dam from 1864. This drawing is from an 1883 report on the Civil War. The photograph on the right is an archaeologist recording a section of the dam in 1984.</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Archaeologists wanted to know if the remains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tree dam and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crib dam would confirm the information in the historical drawings.</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Sketch of tree dam – The Navy in the Civil War, Volume III – The Gulf and Inland Waters, by Commander A.T. Mahan, U.S. Navy, 1883. Gutenberg Files </a:t>
            </a:r>
            <a:r>
              <a:rPr lang="en-US" dirty="0">
                <a:latin typeface="Times New Roman" panose="02020603050405020304" pitchFamily="18" charset="0"/>
                <a:cs typeface="Times New Roman" panose="02020603050405020304" pitchFamily="18" charset="0"/>
                <a:hlinkClick r:id="rId3"/>
              </a:rPr>
              <a:t>http://www.gutenberg.org/files/21562/21562-h/21562-h.htm#imagep208</a:t>
            </a: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Archaeologists recording exposed dam structure –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16</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Archaeologists dug a trench to study the tree dam. This map shows the location of the trench. This drawing includes geographical structures in the area, such as a sand bar and areas where archaeologists found brick and stone. There is a color coded “log key” showing levels where features were found.</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Archaeologists chose a trench to get a long profile of the structure to see how it was constructed. The trench was 5 feet wide by 22 feet long, and was parallel to the river current. Archaeologists had to use a water pump in this unit because rising water seeped into the trench. Originally, the plan was to get to the base of the tree dam, but the water pump could not match the pace of rising water levels. Archaeologists recorded and photographed each detail of the tree dam construction, and compared their notes with historical records.</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a:p>
            <a:pPr defTabSz="931637">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17</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photograph of archaeologists digging the trench. It’s easy to see from this photograph how the rising water could affect their work.</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18</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Here is a close-up of part of the Unit 1 trench. Historical records showed that the material used to build the tree dam came from the surrounding forest. Archaeologists confirmed this from their excavations, and by recording the types of trees in the nearby forest. Historical drawings showed the timbers with their tops pointed upstream. Archaeologists found the tree tops pointed downstream. They also discovered the timbers didn’t have limbs, and the tree tops were made pointed by an axe. Archaeologists found brick and stone on top of the dam, and sand and mud in the spaces between the logs.</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19</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hard to imagine an event could change your life, and the lives of everyone you know, forever. That is what happened in Louisiana during the Civil War. From 1861 to 1865, the people of Louisiana saw everything change. Louisiana split from the Union in January 1861, and joined the Confederate States of America. Soon after, over 25,000 Louisiana men went away to fight. Union forces invaded and controlled parts of Louisiana, such as Baton Rouge, New Orleans, and Opelousas. The Emancipation Proclamation of 1863 freed over 300,000 slaves. All of these events had a huge effect on the society and economy of Louisiana. Few people living in the state at this time escaped the effects of the Civil War.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an 1864 drawing from </a:t>
            </a:r>
            <a:r>
              <a:rPr lang="en-US" i="1" dirty="0" smtClean="0">
                <a:latin typeface="Times New Roman" panose="02020603050405020304" pitchFamily="18" charset="0"/>
                <a:cs typeface="Times New Roman" panose="02020603050405020304" pitchFamily="18" charset="0"/>
              </a:rPr>
              <a:t>Frank Leslie’s Illustrated Newspaper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of an event related to the Civil War in Louisiana. </a:t>
            </a:r>
            <a:r>
              <a:rPr lang="en-US" i="1" dirty="0" smtClean="0">
                <a:latin typeface="Times New Roman" panose="02020603050405020304" pitchFamily="18" charset="0"/>
                <a:cs typeface="Times New Roman" panose="02020603050405020304" pitchFamily="18" charset="0"/>
              </a:rPr>
              <a:t>Frank Leslie’s Illustrated Newspaper </a:t>
            </a:r>
            <a:r>
              <a:rPr lang="en-US" dirty="0" smtClean="0">
                <a:latin typeface="Times New Roman" panose="02020603050405020304" pitchFamily="18" charset="0"/>
                <a:cs typeface="Times New Roman" panose="02020603050405020304" pitchFamily="18" charset="0"/>
              </a:rPr>
              <a:t>was in print from 1855 to 1891. It reported </a:t>
            </a:r>
            <a:r>
              <a:rPr lang="en-US" dirty="0">
                <a:latin typeface="Times New Roman" panose="02020603050405020304" pitchFamily="18" charset="0"/>
                <a:cs typeface="Times New Roman" panose="02020603050405020304" pitchFamily="18" charset="0"/>
              </a:rPr>
              <a:t>weekly on the events of the Civil War.</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i="1" dirty="0">
                <a:solidFill>
                  <a:prstClr val="black"/>
                </a:solidFill>
                <a:latin typeface="Times New Roman" panose="02020603050405020304" pitchFamily="18" charset="0"/>
                <a:cs typeface="Times New Roman" panose="02020603050405020304" pitchFamily="18" charset="0"/>
              </a:rPr>
              <a:t>Frank Leslie’s Illustrated Newspaper</a:t>
            </a:r>
            <a:r>
              <a:rPr lang="en-US" dirty="0">
                <a:solidFill>
                  <a:prstClr val="black"/>
                </a:solidFill>
                <a:latin typeface="Times New Roman" panose="02020603050405020304" pitchFamily="18" charset="0"/>
                <a:cs typeface="Times New Roman" panose="02020603050405020304" pitchFamily="18" charset="0"/>
              </a:rPr>
              <a:t>, June 18, 1864, page 197; </a:t>
            </a:r>
            <a:r>
              <a:rPr lang="en-US" dirty="0" smtClean="0">
                <a:latin typeface="Times New Roman" panose="02020603050405020304" pitchFamily="18" charset="0"/>
                <a:cs typeface="Times New Roman" panose="02020603050405020304" pitchFamily="18" charset="0"/>
              </a:rPr>
              <a:t>Library </a:t>
            </a:r>
            <a:r>
              <a:rPr lang="en-US" dirty="0">
                <a:latin typeface="Times New Roman" panose="02020603050405020304" pitchFamily="18" charset="0"/>
                <a:cs typeface="Times New Roman" panose="02020603050405020304" pitchFamily="18" charset="0"/>
              </a:rPr>
              <a:t>of Congress, </a:t>
            </a:r>
            <a:r>
              <a:rPr lang="en-US" dirty="0" smtClean="0">
                <a:latin typeface="Times New Roman" panose="02020603050405020304" pitchFamily="18" charset="0"/>
                <a:cs typeface="Times New Roman" panose="02020603050405020304" pitchFamily="18" charset="0"/>
              </a:rPr>
              <a:t>LC-USZ62-117667</a:t>
            </a: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Next, archaeologists worked on the crib dam. According to historical records, the frame for the crib dam was timber taken from buildings on the Alexandria side of the river. Stone, brick and other materials filled the dam to weigh it down. The image on the left is a sketch of the crib dam from 1864. This drawing is from an 1883 report on the Civil War. The photograph on the right is exposed timbers of the crib dam, taken in 1984.</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Sketch of crib dam – The Navy in the Civil War, Volume III – The Gulf and Inland Waters, by Commander A.T. Mahan, U.S. Navy, 1883. Gutenberg Files </a:t>
            </a:r>
            <a:r>
              <a:rPr lang="en-US" dirty="0">
                <a:latin typeface="Times New Roman" panose="02020603050405020304" pitchFamily="18" charset="0"/>
                <a:cs typeface="Times New Roman" panose="02020603050405020304" pitchFamily="18" charset="0"/>
                <a:hlinkClick r:id="rId3"/>
              </a:rPr>
              <a:t>http://www.gutenberg.org/files/21562/21562-h/21562-h.htm#imagep208</a:t>
            </a:r>
            <a:endParaRPr lang="en-US" dirty="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Photograph </a:t>
            </a:r>
            <a:r>
              <a:rPr lang="en-US" dirty="0">
                <a:latin typeface="Times New Roman" panose="02020603050405020304" pitchFamily="18" charset="0"/>
                <a:cs typeface="Times New Roman" panose="02020603050405020304" pitchFamily="18" charset="0"/>
              </a:rPr>
              <a:t>of crib dam – Library of  Congress HAER LA,40-ALEX.V,2—16 </a:t>
            </a:r>
            <a:r>
              <a:rPr lang="en-US" dirty="0">
                <a:latin typeface="Times New Roman" panose="02020603050405020304" pitchFamily="18" charset="0"/>
                <a:cs typeface="Times New Roman" panose="02020603050405020304" pitchFamily="18" charset="0"/>
                <a:hlinkClick r:id="rId4"/>
              </a:rPr>
              <a:t>http://www.loc.gov/pictures/item/la0217.photos.073301p/resource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Coastal Environments, Inc.</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20</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Archaeologists dug two units around the crib dam, Unit 2 and Unit 3. The image on the left is a map of the location of the units. The image on the right is a wall profile from Unit 3. Each unit measured 4 feet wide by 8 feet long. Archaeologists removed mud and dirt from these units to reveal the construction of the crib dam. They recorded and photographed the position of each timber and beam.</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21</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Fieldwork 1984</a:t>
            </a:r>
          </a:p>
          <a:p>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Here are close-up photographs of the crib dam units. There is an arrow pointing to north, which also serves as a scale. The scale is in 10 centimeter increments. Notice the photographic boards with information about the unit, depth and level. These boards also contain the date and site number. The arrows and boards are standard archaeological methods and techniques when excavating and recording a site.</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Archaeologists confirmed many historical accounts of how the crib dams were constructed. However, they discovered that the documents were not always accurate. Historical documents indicated that the fill for the crib dam was brick, stone, and machine parts. Archaeologists found some of the crib fill was sand and mud, with a layer of loose bricks and stone on top. This differed from the historical accounts.</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Coastal Environments, Inc.</a:t>
            </a:r>
          </a:p>
        </p:txBody>
      </p:sp>
      <p:sp>
        <p:nvSpPr>
          <p:cNvPr id="4" name="Slide Number Placeholder 3"/>
          <p:cNvSpPr>
            <a:spLocks noGrp="1"/>
          </p:cNvSpPr>
          <p:nvPr>
            <p:ph type="sldNum" sz="quarter" idx="10"/>
          </p:nvPr>
        </p:nvSpPr>
        <p:spPr/>
        <p:txBody>
          <a:bodyPr/>
          <a:lstStyle/>
          <a:p>
            <a:fld id="{5C83ABDD-839B-46D6-A477-2E83D97CD7E5}" type="slidenum">
              <a:rPr lang="en-US" smtClean="0"/>
              <a:t>22</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Artifacts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piece of wood from the tree dam. It might have come from a building in Alexandria, or it might be the mast of a river boat. Union soldiers took wood from just about anywhere to build the dams.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next several slides feature other artifacts from Bailey’s Dam. Archaeologists recovered these artifacts from the east and west banks of the Red River near the dams.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dirty="0" smtClean="0">
                <a:latin typeface="Times New Roman" panose="02020603050405020304" pitchFamily="18" charset="0"/>
                <a:cs typeface="Times New Roman" panose="02020603050405020304" pitchFamily="18" charset="0"/>
              </a:rPr>
              <a:t>Louisiana Division of Archaeology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23</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Artifacts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are some of the metal artifacts found at Bailey’s Dam. Items like these might have been fill for the dams.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dirty="0" smtClean="0">
                <a:latin typeface="Times New Roman" panose="02020603050405020304" pitchFamily="18" charset="0"/>
                <a:cs typeface="Times New Roman" panose="02020603050405020304" pitchFamily="18" charset="0"/>
              </a:rPr>
              <a:t>Louisiana Division</a:t>
            </a:r>
            <a:r>
              <a:rPr lang="en-US" baseline="0" dirty="0" smtClean="0">
                <a:latin typeface="Times New Roman" panose="02020603050405020304" pitchFamily="18" charset="0"/>
                <a:cs typeface="Times New Roman" panose="02020603050405020304" pitchFamily="18" charset="0"/>
              </a:rPr>
              <a:t> of Archaeology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24</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Artifacts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part of a wine bottle from the time of Bailey’s Dam.</a:t>
            </a:r>
          </a:p>
          <a:p>
            <a:endParaRPr lang="en-US" dirty="0">
              <a:latin typeface="Times New Roman" panose="02020603050405020304" pitchFamily="18" charset="0"/>
              <a:cs typeface="Times New Roman" panose="02020603050405020304" pitchFamily="18" charset="0"/>
            </a:endParaRPr>
          </a:p>
          <a:p>
            <a:pPr defTabSz="881390"/>
            <a:endParaRPr lang="en-US" dirty="0" smtClean="0">
              <a:solidFill>
                <a:prstClr val="black"/>
              </a:solidFill>
              <a:latin typeface="Times New Roman" panose="02020603050405020304" pitchFamily="18" charset="0"/>
              <a:cs typeface="Times New Roman" panose="02020603050405020304" pitchFamily="18" charset="0"/>
            </a:endParaRPr>
          </a:p>
          <a:p>
            <a:pPr defTabSz="881390"/>
            <a:endParaRPr lang="en-US" dirty="0" smtClean="0">
              <a:solidFill>
                <a:prstClr val="black"/>
              </a:solidFill>
              <a:latin typeface="Times New Roman" panose="02020603050405020304" pitchFamily="18" charset="0"/>
              <a:cs typeface="Times New Roman" panose="02020603050405020304" pitchFamily="18" charset="0"/>
            </a:endParaRPr>
          </a:p>
          <a:p>
            <a:pPr defTabSz="881390"/>
            <a:r>
              <a:rPr lang="en-US" dirty="0" smtClean="0">
                <a:solidFill>
                  <a:prstClr val="black"/>
                </a:solidFill>
                <a:latin typeface="Times New Roman" panose="02020603050405020304" pitchFamily="18" charset="0"/>
                <a:cs typeface="Times New Roman" panose="02020603050405020304" pitchFamily="18" charset="0"/>
              </a:rPr>
              <a:t>Image </a:t>
            </a:r>
            <a:r>
              <a:rPr lang="en-US" dirty="0">
                <a:solidFill>
                  <a:prstClr val="black"/>
                </a:solidFill>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25</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Artifacts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are ceramic artifacts recovered from Bailey’s Dam. Notice the design on the plate fragment. It is a maker’s mark, put there by the company that made the plate. This information helps archaeologists identify and tell the age of an artifact.</a:t>
            </a:r>
          </a:p>
          <a:p>
            <a:endParaRPr lang="en-US" dirty="0">
              <a:latin typeface="Times New Roman" panose="02020603050405020304" pitchFamily="18" charset="0"/>
              <a:cs typeface="Times New Roman" panose="02020603050405020304" pitchFamily="18" charset="0"/>
            </a:endParaRPr>
          </a:p>
          <a:p>
            <a:pPr defTabSz="881390"/>
            <a:endParaRPr lang="en-US" dirty="0" smtClean="0">
              <a:solidFill>
                <a:prstClr val="black"/>
              </a:solidFill>
              <a:latin typeface="Times New Roman" panose="02020603050405020304" pitchFamily="18" charset="0"/>
              <a:cs typeface="Times New Roman" panose="02020603050405020304" pitchFamily="18" charset="0"/>
            </a:endParaRPr>
          </a:p>
          <a:p>
            <a:pPr defTabSz="881390"/>
            <a:endParaRPr lang="en-US" dirty="0" smtClean="0">
              <a:solidFill>
                <a:prstClr val="black"/>
              </a:solidFill>
              <a:latin typeface="Times New Roman" panose="02020603050405020304" pitchFamily="18" charset="0"/>
              <a:cs typeface="Times New Roman" panose="02020603050405020304" pitchFamily="18" charset="0"/>
            </a:endParaRPr>
          </a:p>
          <a:p>
            <a:pPr defTabSz="881390"/>
            <a:r>
              <a:rPr lang="en-US" dirty="0" smtClean="0">
                <a:solidFill>
                  <a:prstClr val="black"/>
                </a:solidFill>
                <a:latin typeface="Times New Roman" panose="02020603050405020304" pitchFamily="18" charset="0"/>
                <a:cs typeface="Times New Roman" panose="02020603050405020304" pitchFamily="18" charset="0"/>
              </a:rPr>
              <a:t>Image </a:t>
            </a:r>
            <a:r>
              <a:rPr lang="en-US" dirty="0">
                <a:solidFill>
                  <a:prstClr val="black"/>
                </a:solidFill>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26</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Artifacts 1984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is part of a brick from Bailey’s Dam. Archaeologists recovered brick and stone from the river banks, and from inside the crib and tree dams.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Notice the mark on this brick. This is a maker’s mark from the company that manufactured the item. This mark can help archaeologists identify, and tell the age of this artifact. The mark on this brick is “Porter &amp; Co.” This is the name of an Ohio company that was in business during the 1800s.</a:t>
            </a:r>
          </a:p>
          <a:p>
            <a:endParaRPr lang="en-US" dirty="0">
              <a:latin typeface="Times New Roman" panose="02020603050405020304" pitchFamily="18" charset="0"/>
              <a:cs typeface="Times New Roman" panose="02020603050405020304" pitchFamily="18" charset="0"/>
            </a:endParaRPr>
          </a:p>
          <a:p>
            <a:pPr defTabSz="881390"/>
            <a:endParaRPr lang="en-US" dirty="0" smtClean="0">
              <a:solidFill>
                <a:prstClr val="black"/>
              </a:solidFill>
              <a:latin typeface="Times New Roman" panose="02020603050405020304" pitchFamily="18" charset="0"/>
              <a:cs typeface="Times New Roman" panose="02020603050405020304" pitchFamily="18" charset="0"/>
            </a:endParaRPr>
          </a:p>
          <a:p>
            <a:pPr defTabSz="881390"/>
            <a:endParaRPr lang="en-US" dirty="0" smtClean="0">
              <a:solidFill>
                <a:prstClr val="black"/>
              </a:solidFill>
              <a:latin typeface="Times New Roman" panose="02020603050405020304" pitchFamily="18" charset="0"/>
              <a:cs typeface="Times New Roman" panose="02020603050405020304" pitchFamily="18" charset="0"/>
            </a:endParaRPr>
          </a:p>
          <a:p>
            <a:pPr defTabSz="881390"/>
            <a:r>
              <a:rPr lang="en-US" dirty="0" smtClean="0">
                <a:solidFill>
                  <a:prstClr val="black"/>
                </a:solidFill>
                <a:latin typeface="Times New Roman" panose="02020603050405020304" pitchFamily="18" charset="0"/>
                <a:cs typeface="Times New Roman" panose="02020603050405020304" pitchFamily="18" charset="0"/>
              </a:rPr>
              <a:t>Image </a:t>
            </a:r>
            <a:r>
              <a:rPr lang="en-US" dirty="0">
                <a:solidFill>
                  <a:prstClr val="black"/>
                </a:solidFill>
                <a:latin typeface="Times New Roman" panose="02020603050405020304" pitchFamily="18" charset="0"/>
                <a:cs typeface="Times New Roman" panose="02020603050405020304" pitchFamily="18" charset="0"/>
              </a:rPr>
              <a:t>credit: Louisiana Division of Archaeology</a:t>
            </a:r>
          </a:p>
        </p:txBody>
      </p:sp>
      <p:sp>
        <p:nvSpPr>
          <p:cNvPr id="4" name="Slide Number Placeholder 3"/>
          <p:cNvSpPr>
            <a:spLocks noGrp="1"/>
          </p:cNvSpPr>
          <p:nvPr>
            <p:ph type="sldNum" sz="quarter" idx="10"/>
          </p:nvPr>
        </p:nvSpPr>
        <p:spPr/>
        <p:txBody>
          <a:bodyPr/>
          <a:lstStyle/>
          <a:p>
            <a:fld id="{5C83ABDD-839B-46D6-A477-2E83D97CD7E5}" type="slidenum">
              <a:rPr lang="en-US" smtClean="0"/>
              <a:t>27</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Archaeologists worked at the site during August and September of 1984. Then the U.S. Army Corps of Engineers built their dam project downstream from Bailey’s Dam. You can still see the general area of Bailey’s Dam from Forts Randolph and Buhlow State Historic Site. Confederates built these forts after the Red River Campaign to guard against future Union attacks. You can read more about Forts Randolph and Buhlow at </a:t>
            </a:r>
            <a:r>
              <a:rPr lang="en-US" u="sng" dirty="0">
                <a:latin typeface="Times New Roman" panose="02020603050405020304" pitchFamily="18" charset="0"/>
                <a:cs typeface="Times New Roman" panose="02020603050405020304" pitchFamily="18" charset="0"/>
                <a:hlinkClick r:id="rId3"/>
              </a:rPr>
              <a:t>http://www.crt.state.la.us/louisiana-state-parks/historic-sites/forts-randolph-buhlow-state-historic-site/index</a:t>
            </a:r>
            <a:r>
              <a:rPr lang="en-US" dirty="0">
                <a:latin typeface="Times New Roman" panose="02020603050405020304" pitchFamily="18" charset="0"/>
                <a:cs typeface="Times New Roman" panose="02020603050405020304" pitchFamily="18" charset="0"/>
              </a:rPr>
              <a:t>. There is an exhibit on Bailey’s Dam at the Visitor’s Center at </a:t>
            </a: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State Historic Site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defTabSz="931637">
              <a:defRPr/>
            </a:pP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Image credits: </a:t>
            </a:r>
            <a:endParaRPr lang="en-US" sz="1200" dirty="0">
              <a:latin typeface="Times New Roman" panose="02020603050405020304" pitchFamily="18" charset="0"/>
              <a:cs typeface="Times New Roman" panose="02020603050405020304" pitchFamily="18" charset="0"/>
            </a:endParaRPr>
          </a:p>
          <a:p>
            <a:r>
              <a:rPr lang="en-US" sz="1200" b="0" i="0" dirty="0" smtClean="0">
                <a:latin typeface="Times New Roman" panose="02020603050405020304" pitchFamily="18" charset="0"/>
                <a:cs typeface="Times New Roman" panose="02020603050405020304" pitchFamily="18" charset="0"/>
              </a:rPr>
              <a:t>Site </a:t>
            </a:r>
            <a:r>
              <a:rPr lang="en-US" sz="1200" b="0" i="0" dirty="0">
                <a:latin typeface="Times New Roman" panose="02020603050405020304" pitchFamily="18" charset="0"/>
                <a:cs typeface="Times New Roman" panose="02020603050405020304" pitchFamily="18" charset="0"/>
              </a:rPr>
              <a:t>Marker </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By Herodotus2go (Own work) [CC BY-SA 3.0 (http://creativecommons.org/licenses/by-sa/3.0)], via Wikimedia Commons</a:t>
            </a:r>
          </a:p>
          <a:p>
            <a:r>
              <a:rPr lang="en-US" sz="1200" dirty="0" smtClean="0">
                <a:latin typeface="Times New Roman" panose="02020603050405020304" pitchFamily="18" charset="0"/>
                <a:cs typeface="Times New Roman" panose="02020603050405020304" pitchFamily="18" charset="0"/>
                <a:hlinkClick r:id="rId4"/>
              </a:rPr>
              <a:t>http</a:t>
            </a:r>
            <a:r>
              <a:rPr lang="en-US" sz="1200" dirty="0">
                <a:latin typeface="Times New Roman" panose="02020603050405020304" pitchFamily="18" charset="0"/>
                <a:cs typeface="Times New Roman" panose="02020603050405020304" pitchFamily="18" charset="0"/>
                <a:hlinkClick r:id="rId4"/>
              </a:rPr>
              <a:t>://commons.wikimedia.org/wiki/File:Forts_Randolph_and_Buhlow_State_Historic_Site_Entrance,_March_2012.JPG</a:t>
            </a:r>
            <a:endParaRPr lang="en-US" sz="1200" dirty="0">
              <a:latin typeface="Times New Roman" panose="02020603050405020304" pitchFamily="18" charset="0"/>
              <a:cs typeface="Times New Roman" panose="02020603050405020304" pitchFamily="18" charset="0"/>
            </a:endParaRPr>
          </a:p>
          <a:p>
            <a:pPr defTabSz="931637">
              <a:defRPr/>
            </a:pPr>
            <a:r>
              <a:rPr lang="en-US" sz="1200" b="0" i="0" dirty="0" smtClean="0">
                <a:latin typeface="Times New Roman" panose="02020603050405020304" pitchFamily="18" charset="0"/>
                <a:cs typeface="Times New Roman" panose="02020603050405020304" pitchFamily="18" charset="0"/>
              </a:rPr>
              <a:t>State </a:t>
            </a:r>
            <a:r>
              <a:rPr lang="en-US" sz="1200" b="0" i="0" dirty="0">
                <a:latin typeface="Times New Roman" panose="02020603050405020304" pitchFamily="18" charset="0"/>
                <a:cs typeface="Times New Roman" panose="02020603050405020304" pitchFamily="18" charset="0"/>
              </a:rPr>
              <a:t>map </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By Alexrk2 (Own work) [GFDL (http://www.gnu.org/copyleft/fdl.html) or CC BY 3.0 (http://creativecommons.org/licenses/by/3.0)], via Wikimedia Commons</a:t>
            </a:r>
          </a:p>
          <a:p>
            <a:pPr defTabSz="931637">
              <a:defRPr/>
            </a:pPr>
            <a:r>
              <a:rPr lang="en-US" sz="1200" dirty="0" smtClean="0">
                <a:latin typeface="Times New Roman" panose="02020603050405020304" pitchFamily="18" charset="0"/>
                <a:cs typeface="Times New Roman" panose="02020603050405020304" pitchFamily="18" charset="0"/>
                <a:hlinkClick r:id="rId5"/>
              </a:rPr>
              <a:t>http</a:t>
            </a:r>
            <a:r>
              <a:rPr lang="en-US" sz="1200" dirty="0">
                <a:latin typeface="Times New Roman" panose="02020603050405020304" pitchFamily="18" charset="0"/>
                <a:cs typeface="Times New Roman" panose="02020603050405020304" pitchFamily="18" charset="0"/>
                <a:hlinkClick r:id="rId5"/>
              </a:rPr>
              <a:t>://en.wikipedia.org/wiki/Forts_Randolph_and_Buhlow_State_Historic_Site</a:t>
            </a:r>
            <a:r>
              <a:rPr lang="en-US" sz="1200" dirty="0">
                <a:latin typeface="Times New Roman" panose="02020603050405020304" pitchFamily="18" charset="0"/>
                <a:cs typeface="Times New Roman" panose="02020603050405020304" pitchFamily="18" charset="0"/>
              </a:rPr>
              <a:t> </a:t>
            </a:r>
          </a:p>
          <a:p>
            <a:r>
              <a:rPr lang="en-US" sz="1200" b="0" dirty="0" smtClean="0">
                <a:latin typeface="Times New Roman" panose="02020603050405020304" pitchFamily="18" charset="0"/>
                <a:cs typeface="Times New Roman" panose="02020603050405020304" pitchFamily="18" charset="0"/>
              </a:rPr>
              <a:t>Historic Site Map </a:t>
            </a:r>
            <a:r>
              <a:rPr lang="en-US" sz="1200" dirty="0">
                <a:latin typeface="Times New Roman" panose="02020603050405020304" pitchFamily="18" charset="0"/>
                <a:cs typeface="Times New Roman" panose="02020603050405020304" pitchFamily="18" charset="0"/>
              </a:rPr>
              <a:t>– Louisiana Office of State Parks</a:t>
            </a:r>
          </a:p>
        </p:txBody>
      </p:sp>
      <p:sp>
        <p:nvSpPr>
          <p:cNvPr id="4" name="Slide Number Placeholder 3"/>
          <p:cNvSpPr>
            <a:spLocks noGrp="1"/>
          </p:cNvSpPr>
          <p:nvPr>
            <p:ph type="sldNum" sz="quarter" idx="10"/>
          </p:nvPr>
        </p:nvSpPr>
        <p:spPr/>
        <p:txBody>
          <a:bodyPr/>
          <a:lstStyle/>
          <a:p>
            <a:fld id="{5C83ABDD-839B-46D6-A477-2E83D97CD7E5}" type="slidenum">
              <a:rPr lang="en-US" smtClean="0"/>
              <a:t>28</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and Archaeology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Bailey’s Dam was an important moment in Louisiana history. Archaeologists gathered and preserved information on Bailey’s Dam for future generations to appreciate. Human creativity was at the heart of the dam project. The effort and skill it took to build Bailey’s Dam serves to remind us of the very human players in this historical event.</a:t>
            </a:r>
          </a:p>
          <a:p>
            <a:endParaRPr lang="en-US" dirty="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endParaRPr lang="en-US" dirty="0" smtClean="0">
              <a:latin typeface="Times New Roman" panose="02020603050405020304" pitchFamily="18" charset="0"/>
              <a:cs typeface="Times New Roman" panose="02020603050405020304" pitchFamily="18" charset="0"/>
            </a:endParaRPr>
          </a:p>
          <a:p>
            <a:pPr defTabSz="931637">
              <a:defRPr/>
            </a:pPr>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colorized version of image from </a:t>
            </a:r>
            <a:r>
              <a:rPr lang="en-US" i="1" dirty="0">
                <a:latin typeface="Times New Roman" panose="02020603050405020304" pitchFamily="18" charset="0"/>
                <a:cs typeface="Times New Roman" panose="02020603050405020304" pitchFamily="18" charset="0"/>
              </a:rPr>
              <a:t>Harper’s Pictorial History of the Civil War</a:t>
            </a:r>
            <a:r>
              <a:rPr lang="en-US" dirty="0">
                <a:latin typeface="Times New Roman" panose="02020603050405020304" pitchFamily="18" charset="0"/>
                <a:cs typeface="Times New Roman" panose="02020603050405020304" pitchFamily="18" charset="0"/>
              </a:rPr>
              <a:t>, c1894. Courtesy of the Library of Congress LC-USZ62-39604 </a:t>
            </a:r>
            <a:r>
              <a:rPr lang="en-US" dirty="0">
                <a:latin typeface="Times New Roman" panose="02020603050405020304" pitchFamily="18" charset="0"/>
                <a:cs typeface="Times New Roman" panose="02020603050405020304" pitchFamily="18" charset="0"/>
                <a:hlinkClick r:id="rId3"/>
              </a:rPr>
              <a:t>http://www.loc.gov/resource/cph.3a39951</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29</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Civil War Louisiana 1861-1865</a:t>
            </a:r>
          </a:p>
          <a:p>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Bailey’s Dam is the subject of this </a:t>
            </a:r>
            <a:r>
              <a:rPr lang="en-US" dirty="0" smtClean="0">
                <a:latin typeface="Times New Roman" panose="02020603050405020304" pitchFamily="18" charset="0"/>
                <a:cs typeface="Times New Roman" panose="02020603050405020304" pitchFamily="18" charset="0"/>
              </a:rPr>
              <a:t>presentation. </a:t>
            </a:r>
            <a:r>
              <a:rPr lang="en-US" dirty="0">
                <a:latin typeface="Times New Roman" panose="02020603050405020304" pitchFamily="18" charset="0"/>
                <a:cs typeface="Times New Roman" panose="02020603050405020304" pitchFamily="18" charset="0"/>
              </a:rPr>
              <a:t>This site was the result of a Civil War event in Louisiana. Bailey’s Dam is also important because of the vision of one man, and the effort of many. This site is a tribute to human ingenuity, teamwork and courage.</a:t>
            </a:r>
          </a:p>
          <a:p>
            <a:pPr defTabSz="931637">
              <a:defRPr/>
            </a:pPr>
            <a:endParaRPr lang="en-US" dirty="0">
              <a:latin typeface="Times New Roman" panose="02020603050405020304" pitchFamily="18" charset="0"/>
              <a:cs typeface="Times New Roman" panose="02020603050405020304" pitchFamily="18" charset="0"/>
            </a:endParaRPr>
          </a:p>
          <a:p>
            <a:pPr defTabSz="931637">
              <a:defRPr/>
            </a:pPr>
            <a:r>
              <a:rPr lang="en-US" dirty="0">
                <a:latin typeface="Times New Roman" panose="02020603050405020304" pitchFamily="18" charset="0"/>
                <a:cs typeface="Times New Roman" panose="02020603050405020304" pitchFamily="18" charset="0"/>
              </a:rPr>
              <a:t>Bailey’s Dam is in Rapides Parish, near the city of Alexandria. The Union army built a series of dams here during the Red River Campaign. A campaign is a military plan with a specific goal. It can include more than one battle, and take place in more than one location. This is a photograph of the construction of Bailey’s Dam in 1864.</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dirty="0" smtClean="0">
                <a:latin typeface="Times New Roman" panose="02020603050405020304" pitchFamily="18" charset="0"/>
                <a:cs typeface="Times New Roman" panose="02020603050405020304" pitchFamily="18" charset="0"/>
              </a:rPr>
              <a:t>Library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LC-DIG-ppmsca-34042</a:t>
            </a:r>
          </a:p>
        </p:txBody>
      </p:sp>
      <p:sp>
        <p:nvSpPr>
          <p:cNvPr id="4" name="Slide Number Placeholder 3"/>
          <p:cNvSpPr>
            <a:spLocks noGrp="1"/>
          </p:cNvSpPr>
          <p:nvPr>
            <p:ph type="sldNum" sz="quarter" idx="10"/>
          </p:nvPr>
        </p:nvSpPr>
        <p:spPr/>
        <p:txBody>
          <a:bodyPr/>
          <a:lstStyle/>
          <a:p>
            <a:fld id="{5C83ABDD-839B-46D6-A477-2E83D97CD7E5}" type="slidenum">
              <a:rPr lang="en-US" smtClean="0"/>
              <a:t>3</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Bailey’s Dam Wrap Up</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many sources available on Bailey’s Dam and the Red River Campaign. The following is a list of sources if you are interested in knowing more about this important event in Louisiana history.</a:t>
            </a:r>
          </a:p>
          <a:p>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Bailey’s Dam Interactive Website and Virtual </a:t>
            </a:r>
            <a:r>
              <a:rPr lang="en-US" dirty="0" smtClean="0">
                <a:latin typeface="Times New Roman" panose="02020603050405020304" pitchFamily="18" charset="0"/>
                <a:cs typeface="Times New Roman" panose="02020603050405020304" pitchFamily="18" charset="0"/>
              </a:rPr>
              <a:t>Book </a:t>
            </a:r>
            <a:r>
              <a:rPr lang="en-US" u="sng" dirty="0" smtClean="0">
                <a:latin typeface="Times New Roman" panose="02020603050405020304" pitchFamily="18" charset="0"/>
                <a:cs typeface="Times New Roman" panose="02020603050405020304" pitchFamily="18" charset="0"/>
                <a:hlinkClick r:id="rId3"/>
              </a:rPr>
              <a:t>http</a:t>
            </a:r>
            <a:r>
              <a:rPr lang="en-US" u="sng" dirty="0">
                <a:latin typeface="Times New Roman" panose="02020603050405020304" pitchFamily="18" charset="0"/>
                <a:cs typeface="Times New Roman" panose="02020603050405020304" pitchFamily="18" charset="0"/>
                <a:hlinkClick r:id="rId3"/>
              </a:rPr>
              <a:t>://</a:t>
            </a:r>
            <a:r>
              <a:rPr lang="en-US" u="sng" dirty="0" smtClean="0">
                <a:latin typeface="Times New Roman" panose="02020603050405020304" pitchFamily="18" charset="0"/>
                <a:cs typeface="Times New Roman" panose="02020603050405020304" pitchFamily="18" charset="0"/>
                <a:hlinkClick r:id="rId3"/>
              </a:rPr>
              <a:t>www.crt.la.gov/DiscoverArchaeology</a:t>
            </a:r>
            <a:endParaRPr lang="en-US" u="sng" dirty="0" smtClean="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Civil </a:t>
            </a:r>
            <a:r>
              <a:rPr lang="en-US" dirty="0">
                <a:latin typeface="Times New Roman" panose="02020603050405020304" pitchFamily="18" charset="0"/>
                <a:cs typeface="Times New Roman" panose="02020603050405020304" pitchFamily="18" charset="0"/>
              </a:rPr>
              <a:t>War in Louisiana </a:t>
            </a:r>
            <a:r>
              <a:rPr lang="en-US" u="sng" dirty="0">
                <a:latin typeface="Times New Roman" panose="02020603050405020304" pitchFamily="18" charset="0"/>
                <a:cs typeface="Times New Roman" panose="02020603050405020304" pitchFamily="18" charset="0"/>
                <a:hlinkClick r:id="rId4"/>
              </a:rPr>
              <a:t>http://www.knowla.org/entry/536/&amp;view=summary</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Harper’s Weekly </a:t>
            </a:r>
            <a:r>
              <a:rPr lang="en-US" dirty="0">
                <a:latin typeface="Times New Roman" panose="02020603050405020304" pitchFamily="18" charset="0"/>
                <a:cs typeface="Times New Roman" panose="02020603050405020304" pitchFamily="18" charset="0"/>
              </a:rPr>
              <a:t>Civil War Papers </a:t>
            </a:r>
            <a:r>
              <a:rPr lang="en-US" u="sng" dirty="0">
                <a:latin typeface="Times New Roman" panose="02020603050405020304" pitchFamily="18" charset="0"/>
                <a:cs typeface="Times New Roman" panose="02020603050405020304" pitchFamily="18" charset="0"/>
                <a:hlinkClick r:id="rId5"/>
              </a:rPr>
              <a:t>http://www.sonofthesouth.net/leefoundation/civil-war-1865.htm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Red River Campaign </a:t>
            </a:r>
            <a:r>
              <a:rPr lang="en-US" u="sng" dirty="0">
                <a:latin typeface="Times New Roman" panose="02020603050405020304" pitchFamily="18" charset="0"/>
                <a:cs typeface="Times New Roman" panose="02020603050405020304" pitchFamily="18" charset="0"/>
                <a:hlinkClick r:id="rId6"/>
              </a:rPr>
              <a:t>http://www.civilwar.org/battlefields/mansfield/mansfield-history-articles/redriverjoiner.html</a:t>
            </a:r>
            <a:r>
              <a:rPr lang="en-US" dirty="0">
                <a:latin typeface="Times New Roman" panose="02020603050405020304" pitchFamily="18" charset="0"/>
                <a:cs typeface="Times New Roman" panose="02020603050405020304" pitchFamily="18" charset="0"/>
              </a:rPr>
              <a:t> and </a:t>
            </a:r>
            <a:r>
              <a:rPr lang="en-US" dirty="0">
                <a:latin typeface="Times New Roman" panose="02020603050405020304" pitchFamily="18" charset="0"/>
                <a:cs typeface="Times New Roman" panose="02020603050405020304" pitchFamily="18" charset="0"/>
                <a:hlinkClick r:id="rId7"/>
              </a:rPr>
              <a:t>http://www.knowla.org/entry/777/&amp;view=summary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30</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2660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Civil War Louisiana 1861-1865</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First, let’s put the Civil War in Louisiana in context. Here is a timeline of events in Louisiana and other areas of the U.S. during the war. </a:t>
            </a:r>
          </a:p>
        </p:txBody>
      </p:sp>
      <p:sp>
        <p:nvSpPr>
          <p:cNvPr id="4" name="Slide Number Placeholder 3"/>
          <p:cNvSpPr>
            <a:spLocks noGrp="1"/>
          </p:cNvSpPr>
          <p:nvPr>
            <p:ph type="sldNum" sz="quarter" idx="10"/>
          </p:nvPr>
        </p:nvSpPr>
        <p:spPr/>
        <p:txBody>
          <a:bodyPr/>
          <a:lstStyle/>
          <a:p>
            <a:fld id="{5C83ABDD-839B-46D6-A477-2E83D97CD7E5}" type="slidenum">
              <a:rPr lang="en-US" smtClean="0"/>
              <a:t>4</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Red River Campaign – March 10 to May 22,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understand more about Bailey’s Dam, we’ll need to talk a little about the Red River Campaign.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was the Union’s last campaign in Louisiana. Why was this campaign important? President Lincoln was worried that Emperor Maximillian I of Mexico would join the war on the side of the Confederates. Lincoln decided that a Union presence in Texas would prevent Mexico from entering the conflict. Lincoln’s goal for the Red River Campaign was to capture the city of Shreveport, and then move into Texas. At this time, Shreveport was the Confederate capital of Louisiana. It was also the headquarters of the Confederate command west of the Mississippi. The Union would score big if this campaign was successful.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Success for the Union would mean control of Shreveport and control of the Red River. This was the only major river in Louisiana still in Confederate hands. This is a drawing of the Union forces crossing the Cane River on their way to Shreveport.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i="1" dirty="0">
                <a:latin typeface="Times New Roman" panose="02020603050405020304" pitchFamily="18" charset="0"/>
                <a:cs typeface="Times New Roman" panose="02020603050405020304" pitchFamily="18" charset="0"/>
              </a:rPr>
              <a:t>Frank Leslie’s Illustrated Newspaper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May 7, 1864</a:t>
            </a:r>
            <a:r>
              <a:rPr lang="en-US" dirty="0">
                <a:latin typeface="Times New Roman" panose="02020603050405020304" pitchFamily="18" charset="0"/>
                <a:cs typeface="Times New Roman" panose="02020603050405020304" pitchFamily="18" charset="0"/>
              </a:rPr>
              <a:t>, page </a:t>
            </a:r>
            <a:r>
              <a:rPr lang="en-US" dirty="0" smtClean="0">
                <a:latin typeface="Times New Roman" panose="02020603050405020304" pitchFamily="18" charset="0"/>
                <a:cs typeface="Times New Roman" panose="02020603050405020304" pitchFamily="18" charset="0"/>
              </a:rPr>
              <a:t>108; Library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Congress, LC-USZ62-111176</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5</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Red River Campaign – March 10 to May 22,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a drawing from </a:t>
            </a:r>
            <a:r>
              <a:rPr lang="en-US" i="1" dirty="0">
                <a:latin typeface="Times New Roman" panose="02020603050405020304" pitchFamily="18" charset="0"/>
                <a:cs typeface="Times New Roman" panose="02020603050405020304" pitchFamily="18" charset="0"/>
              </a:rPr>
              <a:t>Harper’s Weekly </a:t>
            </a:r>
            <a:r>
              <a:rPr lang="en-US" dirty="0">
                <a:latin typeface="Times New Roman" panose="02020603050405020304" pitchFamily="18" charset="0"/>
                <a:cs typeface="Times New Roman" panose="02020603050405020304" pitchFamily="18" charset="0"/>
              </a:rPr>
              <a:t>of Union boats on the Red River. There were a variety of boats in the Red River Campaign. Ironclads were the armed boats. Transport boats carried troops. Riverboats and ferries transported people, and sometimes served as hospitals. Barges carried materials and supplies. These boats play an important role in the story of Bailey’s Dam.</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i="1" dirty="0">
                <a:latin typeface="Times New Roman" panose="02020603050405020304" pitchFamily="18" charset="0"/>
                <a:cs typeface="Times New Roman" panose="02020603050405020304" pitchFamily="18" charset="0"/>
              </a:rPr>
              <a:t>Harper's </a:t>
            </a:r>
            <a:r>
              <a:rPr lang="en-US" i="1" dirty="0" smtClean="0">
                <a:latin typeface="Times New Roman" panose="02020603050405020304" pitchFamily="18" charset="0"/>
                <a:cs typeface="Times New Roman" panose="02020603050405020304" pitchFamily="18" charset="0"/>
              </a:rPr>
              <a:t>Weekly</a:t>
            </a:r>
            <a:r>
              <a:rPr lang="en-US" i="0"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April 30, </a:t>
            </a:r>
            <a:r>
              <a:rPr lang="en-US" i="0" dirty="0" smtClean="0">
                <a:latin typeface="Times New Roman" panose="02020603050405020304" pitchFamily="18" charset="0"/>
                <a:cs typeface="Times New Roman" panose="02020603050405020304" pitchFamily="18" charset="0"/>
              </a:rPr>
              <a:t>1864, c</a:t>
            </a:r>
            <a:r>
              <a:rPr lang="en-US" dirty="0" smtClean="0">
                <a:latin typeface="Times New Roman" panose="02020603050405020304" pitchFamily="18" charset="0"/>
                <a:cs typeface="Times New Roman" panose="02020603050405020304" pitchFamily="18" charset="0"/>
              </a:rPr>
              <a:t>ourtesy </a:t>
            </a:r>
            <a:r>
              <a:rPr lang="en-US" dirty="0">
                <a:latin typeface="Times New Roman" panose="02020603050405020304" pitchFamily="18" charset="0"/>
                <a:cs typeface="Times New Roman" panose="02020603050405020304" pitchFamily="18" charset="0"/>
              </a:rPr>
              <a:t>of Louisiana State Library</a:t>
            </a:r>
          </a:p>
        </p:txBody>
      </p:sp>
      <p:sp>
        <p:nvSpPr>
          <p:cNvPr id="4" name="Slide Number Placeholder 3"/>
          <p:cNvSpPr>
            <a:spLocks noGrp="1"/>
          </p:cNvSpPr>
          <p:nvPr>
            <p:ph type="sldNum" sz="quarter" idx="10"/>
          </p:nvPr>
        </p:nvSpPr>
        <p:spPr/>
        <p:txBody>
          <a:bodyPr/>
          <a:lstStyle/>
          <a:p>
            <a:fld id="{5C83ABDD-839B-46D6-A477-2E83D97CD7E5}" type="slidenum">
              <a:rPr lang="en-US" smtClean="0"/>
              <a:t>6</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Red River Campaign – March 10 to May 22,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are the Union and Confederate officers of the Red River Campaign. Colonel Bailey was an engineer in the Union army, and came up with the idea and design for the dams. Admiral Porter was in charge of the Union navy, and General Banks was in charge of the Union army. The Union navy and army worked together in this campaign. General Taylor was in charge of the Confederate forces in Louisiana. His headquarters, and a number of soldiers, were in Shreveport. But, his forces were much smaller in number than those of General Banks and Admiral Porter.</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Bailey – National Archives 111-BA-188</a:t>
            </a:r>
          </a:p>
          <a:p>
            <a:r>
              <a:rPr lang="en-US" dirty="0">
                <a:latin typeface="Times New Roman" panose="02020603050405020304" pitchFamily="18" charset="0"/>
                <a:cs typeface="Times New Roman" panose="02020603050405020304" pitchFamily="18" charset="0"/>
              </a:rPr>
              <a:t>Banks – National Archives </a:t>
            </a:r>
            <a:r>
              <a:rPr lang="en-US" dirty="0" smtClean="0">
                <a:latin typeface="Times New Roman" panose="02020603050405020304" pitchFamily="18" charset="0"/>
                <a:cs typeface="Times New Roman" panose="02020603050405020304" pitchFamily="18" charset="0"/>
              </a:rPr>
              <a:t>111-B-3753</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Porter – National Archives 111-B-1889</a:t>
            </a:r>
          </a:p>
          <a:p>
            <a:r>
              <a:rPr lang="en-US" dirty="0">
                <a:latin typeface="Times New Roman" panose="02020603050405020304" pitchFamily="18" charset="0"/>
                <a:cs typeface="Times New Roman" panose="02020603050405020304" pitchFamily="18" charset="0"/>
              </a:rPr>
              <a:t>Taylor – Library of Congress LC-B813-2113 B [P&amp;P]</a:t>
            </a:r>
          </a:p>
          <a:p>
            <a:pPr defTabSz="931774">
              <a:defRPr/>
            </a:pPr>
            <a:r>
              <a:rPr lang="en-US" dirty="0">
                <a:latin typeface="Times New Roman" panose="02020603050405020304" pitchFamily="18" charset="0"/>
                <a:cs typeface="Times New Roman" panose="02020603050405020304" pitchFamily="18" charset="0"/>
              </a:rPr>
              <a:t>Confederate flag – Wikipedia, in public domain </a:t>
            </a:r>
            <a:r>
              <a:rPr lang="en-US" dirty="0">
                <a:latin typeface="Times New Roman" panose="02020603050405020304" pitchFamily="18" charset="0"/>
                <a:cs typeface="Times New Roman" panose="02020603050405020304" pitchFamily="18" charset="0"/>
                <a:hlinkClick r:id="rId3"/>
              </a:rPr>
              <a:t>http://en.wikipedia.org/wiki/Flags_of_the_Confederate_States_of_America#mediaviewer/File:CSA_FLAG_28.11.1861-1.5.1863.svg</a:t>
            </a:r>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Union flag – Wikipedia, in public domain </a:t>
            </a:r>
            <a:r>
              <a:rPr lang="en-US" dirty="0">
                <a:latin typeface="Times New Roman" panose="02020603050405020304" pitchFamily="18" charset="0"/>
                <a:cs typeface="Times New Roman" panose="02020603050405020304" pitchFamily="18" charset="0"/>
                <a:hlinkClick r:id="rId4"/>
              </a:rPr>
              <a:t>http://en.wikipedia.org/wiki/Union_(American_Civil_War)#mediaviewer/File:US_flag_34_stars.svg</a:t>
            </a: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C83ABDD-839B-46D6-A477-2E83D97CD7E5}" type="slidenum">
              <a:rPr lang="en-US" smtClean="0"/>
              <a:t>7</a:t>
            </a:fld>
            <a:endParaRPr lang="en-US" dirty="0"/>
          </a:p>
        </p:txBody>
      </p:sp>
    </p:spTree>
    <p:extLst>
      <p:ext uri="{BB962C8B-B14F-4D97-AF65-F5344CB8AC3E}">
        <p14:creationId xmlns:p14="http://schemas.microsoft.com/office/powerpoint/2010/main" val="425540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Red River Campaign – March 10 to May 22,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is a map of the Red River Campaign. There were battles at Ft. </a:t>
            </a:r>
            <a:r>
              <a:rPr lang="en-US" dirty="0" err="1">
                <a:latin typeface="Times New Roman" panose="02020603050405020304" pitchFamily="18" charset="0"/>
                <a:cs typeface="Times New Roman" panose="02020603050405020304" pitchFamily="18" charset="0"/>
              </a:rPr>
              <a:t>DeRussy</a:t>
            </a:r>
            <a:r>
              <a:rPr lang="en-US" dirty="0">
                <a:latin typeface="Times New Roman" panose="02020603050405020304" pitchFamily="18" charset="0"/>
                <a:cs typeface="Times New Roman" panose="02020603050405020304" pitchFamily="18" charset="0"/>
              </a:rPr>
              <a:t>, Grand </a:t>
            </a:r>
            <a:r>
              <a:rPr lang="en-US" dirty="0" err="1">
                <a:latin typeface="Times New Roman" panose="02020603050405020304" pitchFamily="18" charset="0"/>
                <a:cs typeface="Times New Roman" panose="02020603050405020304" pitchFamily="18" charset="0"/>
              </a:rPr>
              <a:t>Ecore</a:t>
            </a:r>
            <a:r>
              <a:rPr lang="en-US" dirty="0">
                <a:latin typeface="Times New Roman" panose="02020603050405020304" pitchFamily="18" charset="0"/>
                <a:cs typeface="Times New Roman" panose="02020603050405020304" pitchFamily="18" charset="0"/>
              </a:rPr>
              <a:t>, Pleasant Hill and Mansfield. Skirmishes took place in several areas along the Red River. A “skirmish” is a brief fight between two forces. Although the plan for the Union forces was to reach and take Shreveport, they never made it. They turned around after the battle of Mansfield, and headed back toward the Mississippi River. It was on this return trip down the Red River that the real trouble began for the Union boats.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credits: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Red River Campaign map – Louisiana Division of Archaeology</a:t>
            </a:r>
          </a:p>
          <a:p>
            <a:r>
              <a:rPr lang="en-US" dirty="0">
                <a:latin typeface="Times New Roman" panose="02020603050405020304" pitchFamily="18" charset="0"/>
                <a:cs typeface="Times New Roman" panose="02020603050405020304" pitchFamily="18" charset="0"/>
              </a:rPr>
              <a:t>Map of Louisiana – </a:t>
            </a:r>
            <a:r>
              <a:rPr lang="en-US" dirty="0" smtClean="0">
                <a:latin typeface="Times New Roman" panose="02020603050405020304" pitchFamily="18" charset="0"/>
                <a:cs typeface="Times New Roman" panose="02020603050405020304" pitchFamily="18" charset="0"/>
              </a:rPr>
              <a:t>Station Archaeology Program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8</a:t>
            </a:fld>
            <a:endParaRPr lang="en-US" dirty="0"/>
          </a:p>
        </p:txBody>
      </p:sp>
    </p:spTree>
    <p:extLst>
      <p:ext uri="{BB962C8B-B14F-4D97-AF65-F5344CB8AC3E}">
        <p14:creationId xmlns:p14="http://schemas.microsoft.com/office/powerpoint/2010/main" val="14723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Red River Campaign – March 10 to May 22, 1864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retreat from Mansfield, the water in the Red River was very low. The Union fleet was stuck in the river near Alexandria. The river had big stone outcrops in that area, and the boats could not float over them. The boats were easy targets for Confederate attacks. This is a drawing of a Confederate attack on Union boats in the Red River. It appeared in </a:t>
            </a:r>
            <a:r>
              <a:rPr lang="en-US" i="1" dirty="0">
                <a:latin typeface="Times New Roman" panose="02020603050405020304" pitchFamily="18" charset="0"/>
                <a:cs typeface="Times New Roman" panose="02020603050405020304" pitchFamily="18" charset="0"/>
              </a:rPr>
              <a:t>Harper’s Weekly </a:t>
            </a:r>
            <a:r>
              <a:rPr lang="en-US" dirty="0">
                <a:latin typeface="Times New Roman" panose="02020603050405020304" pitchFamily="18" charset="0"/>
                <a:cs typeface="Times New Roman" panose="02020603050405020304" pitchFamily="18" charset="0"/>
              </a:rPr>
              <a:t>on May </a:t>
            </a:r>
            <a:r>
              <a:rPr lang="en-US" dirty="0" smtClean="0">
                <a:latin typeface="Times New Roman" panose="02020603050405020304" pitchFamily="18" charset="0"/>
                <a:cs typeface="Times New Roman" panose="02020603050405020304" pitchFamily="18" charset="0"/>
              </a:rPr>
              <a:t>14, </a:t>
            </a:r>
            <a:r>
              <a:rPr lang="en-US" dirty="0">
                <a:latin typeface="Times New Roman" panose="02020603050405020304" pitchFamily="18" charset="0"/>
                <a:cs typeface="Times New Roman" panose="02020603050405020304" pitchFamily="18" charset="0"/>
              </a:rPr>
              <a:t>1864.</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Image </a:t>
            </a:r>
            <a:r>
              <a:rPr lang="en-US" dirty="0">
                <a:latin typeface="Times New Roman" panose="02020603050405020304" pitchFamily="18" charset="0"/>
                <a:cs typeface="Times New Roman" panose="02020603050405020304" pitchFamily="18" charset="0"/>
              </a:rPr>
              <a:t>credit: </a:t>
            </a:r>
            <a:r>
              <a:rPr lang="en-US" i="1" dirty="0">
                <a:latin typeface="Times New Roman" panose="02020603050405020304" pitchFamily="18" charset="0"/>
                <a:cs typeface="Times New Roman" panose="02020603050405020304" pitchFamily="18" charset="0"/>
              </a:rPr>
              <a:t>Harper’s Weekly </a:t>
            </a:r>
            <a:r>
              <a:rPr lang="en-US" dirty="0">
                <a:solidFill>
                  <a:prstClr val="black"/>
                </a:solidFill>
                <a:latin typeface="Times New Roman" panose="02020603050405020304" pitchFamily="18" charset="0"/>
                <a:cs typeface="Times New Roman" panose="02020603050405020304" pitchFamily="18" charset="0"/>
              </a:rPr>
              <a:t>May 14, 1864</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Library of Congress LC-USZ62-117668</a:t>
            </a:r>
          </a:p>
        </p:txBody>
      </p:sp>
      <p:sp>
        <p:nvSpPr>
          <p:cNvPr id="4" name="Slide Number Placeholder 3"/>
          <p:cNvSpPr>
            <a:spLocks noGrp="1"/>
          </p:cNvSpPr>
          <p:nvPr>
            <p:ph type="sldNum" sz="quarter" idx="10"/>
          </p:nvPr>
        </p:nvSpPr>
        <p:spPr/>
        <p:txBody>
          <a:bodyPr/>
          <a:lstStyle/>
          <a:p>
            <a:fld id="{5C83ABDD-839B-46D6-A477-2E83D97CD7E5}" type="slidenum">
              <a:rPr lang="en-US" smtClean="0"/>
              <a:t>9</a:t>
            </a:fld>
            <a:endParaRPr lang="en-US" dirty="0"/>
          </a:p>
        </p:txBody>
      </p:sp>
    </p:spTree>
    <p:extLst>
      <p:ext uri="{BB962C8B-B14F-4D97-AF65-F5344CB8AC3E}">
        <p14:creationId xmlns:p14="http://schemas.microsoft.com/office/powerpoint/2010/main" val="147233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19962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9216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3079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28669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210633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363772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136393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6580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385804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53073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dirty="0"/>
          </a:p>
        </p:txBody>
      </p:sp>
    </p:spTree>
    <p:extLst>
      <p:ext uri="{BB962C8B-B14F-4D97-AF65-F5344CB8AC3E}">
        <p14:creationId xmlns:p14="http://schemas.microsoft.com/office/powerpoint/2010/main" val="354935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BB3ED-4BE3-40D9-9EEE-E5B52EC1A9AE}" type="datetimeFigureOut">
              <a:rPr lang="en-US" smtClean="0"/>
              <a:t>12/21/2016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ED8C4-5CCF-4C2E-AF89-B06D4DFF0813}" type="slidenum">
              <a:rPr lang="en-US" smtClean="0"/>
              <a:t>‹#›</a:t>
            </a:fld>
            <a:endParaRPr lang="en-US" dirty="0"/>
          </a:p>
        </p:txBody>
      </p:sp>
    </p:spTree>
    <p:extLst>
      <p:ext uri="{BB962C8B-B14F-4D97-AF65-F5344CB8AC3E}">
        <p14:creationId xmlns:p14="http://schemas.microsoft.com/office/powerpoint/2010/main" val="200069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tif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gif"/></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crt.la.gov/DiscoverArchaeology" TargetMode="External"/><Relationship Id="rId7" Type="http://schemas.openxmlformats.org/officeDocument/2006/relationships/hyperlink" Target="http://www.knowla.org/entry/777/&amp;view=summary"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civilwar.org/battlefields/mansfield/mansfield-history-articles/redriverjoiner.html" TargetMode="External"/><Relationship Id="rId5" Type="http://schemas.openxmlformats.org/officeDocument/2006/relationships/hyperlink" Target="http://www.sonofthesouth.net/leefoundation/civil-war-1865.htm" TargetMode="External"/><Relationship Id="rId4" Type="http://schemas.openxmlformats.org/officeDocument/2006/relationships/hyperlink" Target="http://www.knowla.org/entry/536/&amp;view=summar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rt.la.gov/DiscoverArchaeolog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tiff"/><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28" y="838200"/>
            <a:ext cx="8610600" cy="1471524"/>
          </a:xfrm>
        </p:spPr>
        <p:txBody>
          <a:bodyPr>
            <a:normAutofit fontScale="90000"/>
          </a:bodyPr>
          <a:lstStyle/>
          <a:p>
            <a:r>
              <a:rPr lang="en-US" sz="6700" b="1" dirty="0" smtClean="0">
                <a:latin typeface="Bradley Hand ITC" panose="03070402050302030203" pitchFamily="66" charset="0"/>
              </a:rPr>
              <a:t>Bailey’s Dam </a:t>
            </a:r>
            <a:r>
              <a:rPr lang="en-US" sz="6000" b="1" dirty="0" smtClean="0">
                <a:latin typeface="Bradley Hand ITC" panose="03070402050302030203" pitchFamily="66" charset="0"/>
              </a:rPr>
              <a:t/>
            </a:r>
            <a:br>
              <a:rPr lang="en-US" sz="6000" b="1" dirty="0" smtClean="0">
                <a:latin typeface="Bradley Hand ITC" panose="03070402050302030203" pitchFamily="66" charset="0"/>
              </a:rPr>
            </a:br>
            <a:r>
              <a:rPr lang="en-US" sz="4000" b="1" dirty="0" smtClean="0">
                <a:latin typeface="Bradley Hand ITC" panose="03070402050302030203" pitchFamily="66" charset="0"/>
              </a:rPr>
              <a:t>1864</a:t>
            </a:r>
            <a:endParaRPr lang="en-US" sz="4000" b="1" dirty="0">
              <a:latin typeface="Bradley Hand ITC" panose="03070402050302030203" pitchFamily="66" charset="0"/>
            </a:endParaRPr>
          </a:p>
        </p:txBody>
      </p:sp>
      <p:pic>
        <p:nvPicPr>
          <p:cNvPr id="8" name="Picture 7"/>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tretch>
            <a:fillRect/>
          </a:stretch>
        </p:blipFill>
        <p:spPr>
          <a:xfrm>
            <a:off x="1638300" y="2438400"/>
            <a:ext cx="5867400" cy="3633876"/>
          </a:xfrm>
          <a:prstGeom prst="rect">
            <a:avLst/>
          </a:prstGeom>
          <a:ln>
            <a:solidFill>
              <a:srgbClr val="996633"/>
            </a:solidFill>
          </a:ln>
        </p:spPr>
      </p:pic>
      <p:sp>
        <p:nvSpPr>
          <p:cNvPr id="6" name="TextBox 5"/>
          <p:cNvSpPr txBox="1"/>
          <p:nvPr/>
        </p:nvSpPr>
        <p:spPr>
          <a:xfrm>
            <a:off x="442528" y="348734"/>
            <a:ext cx="8305800" cy="369332"/>
          </a:xfrm>
          <a:prstGeom prst="rect">
            <a:avLst/>
          </a:prstGeom>
          <a:solidFill>
            <a:srgbClr val="996633"/>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solidFill>
                  <a:schemeClr val="bg1"/>
                </a:solidFill>
                <a:latin typeface="Aharoni" panose="02010803020104030203" pitchFamily="2" charset="-79"/>
                <a:cs typeface="Aharoni" panose="02010803020104030203" pitchFamily="2" charset="-79"/>
              </a:rPr>
              <a:t>Learn about Louisiana’s Past through Archaeology</a:t>
            </a:r>
            <a:endParaRPr lang="en-US"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699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4" name="TextBox 3"/>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Sketch of the Red River and Dams, 1864</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rot="16200000">
            <a:off x="7606973" y="4586774"/>
            <a:ext cx="1979453"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A.T. Mahan, US Navy, 1883</a:t>
            </a:r>
            <a:endParaRPr lang="en-US" sz="12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685800" y="1524000"/>
            <a:ext cx="7772400" cy="4181551"/>
            <a:chOff x="685800" y="1524000"/>
            <a:chExt cx="7772400" cy="4181551"/>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524000"/>
              <a:ext cx="7772400" cy="4181551"/>
            </a:xfrm>
            <a:prstGeom prst="rect">
              <a:avLst/>
            </a:prstGeom>
          </p:spPr>
        </p:pic>
        <p:sp>
          <p:nvSpPr>
            <p:cNvPr id="6" name="TextBox 5"/>
            <p:cNvSpPr txBox="1"/>
            <p:nvPr/>
          </p:nvSpPr>
          <p:spPr>
            <a:xfrm rot="19423159">
              <a:off x="6067622" y="2883045"/>
              <a:ext cx="846707"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Crib Dam</a:t>
              </a:r>
              <a:endParaRPr lang="en-US"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650672" y="1704201"/>
              <a:ext cx="834139"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Tree Dam</a:t>
              </a:r>
              <a:endParaRPr lang="en-US" sz="1200" b="1"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a:off x="6400800" y="1842701"/>
              <a:ext cx="609600" cy="692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77739" y="2514601"/>
              <a:ext cx="385061" cy="2978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086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4" name="TextBox 3"/>
          <p:cNvSpPr txBox="1"/>
          <p:nvPr/>
        </p:nvSpPr>
        <p:spPr>
          <a:xfrm>
            <a:off x="914400" y="6107668"/>
            <a:ext cx="733785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Building Bailey’s Dam, Alexandria, 1864</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5546" y="1219200"/>
            <a:ext cx="6775562" cy="4800600"/>
          </a:xfrm>
          <a:prstGeom prst="rect">
            <a:avLst/>
          </a:prstGeom>
          <a:ln>
            <a:solidFill>
              <a:schemeClr val="tx1"/>
            </a:solidFill>
          </a:ln>
        </p:spPr>
      </p:pic>
      <p:sp>
        <p:nvSpPr>
          <p:cNvPr id="7" name="TextBox 6"/>
          <p:cNvSpPr txBox="1"/>
          <p:nvPr/>
        </p:nvSpPr>
        <p:spPr>
          <a:xfrm rot="16200000">
            <a:off x="7212230" y="5043100"/>
            <a:ext cx="18288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LC-DIG-ppmsca-34042</a:t>
            </a:r>
          </a:p>
        </p:txBody>
      </p:sp>
    </p:spTree>
    <p:extLst>
      <p:ext uri="{BB962C8B-B14F-4D97-AF65-F5344CB8AC3E}">
        <p14:creationId xmlns:p14="http://schemas.microsoft.com/office/powerpoint/2010/main" val="218775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4" name="TextBox 3"/>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Union fleet passing through Bailey’s Dam, May 1864</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468" y="2057400"/>
            <a:ext cx="8489718" cy="3302518"/>
          </a:xfrm>
          <a:prstGeom prst="rect">
            <a:avLst/>
          </a:prstGeom>
        </p:spPr>
      </p:pic>
      <p:sp>
        <p:nvSpPr>
          <p:cNvPr id="8" name="TextBox 7"/>
          <p:cNvSpPr txBox="1"/>
          <p:nvPr/>
        </p:nvSpPr>
        <p:spPr>
          <a:xfrm>
            <a:off x="338468" y="5359918"/>
            <a:ext cx="4580100"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Colorized version of image from </a:t>
            </a:r>
            <a:r>
              <a:rPr lang="en-US" sz="1000" i="1" dirty="0" smtClean="0">
                <a:latin typeface="Times New Roman" panose="02020603050405020304" pitchFamily="18" charset="0"/>
                <a:cs typeface="Times New Roman" panose="02020603050405020304" pitchFamily="18" charset="0"/>
              </a:rPr>
              <a:t>Frank Leslie’s Illustrated Newspaper</a:t>
            </a:r>
            <a:r>
              <a:rPr lang="en-US" sz="1000" dirty="0" smtClean="0">
                <a:latin typeface="Times New Roman" panose="02020603050405020304" pitchFamily="18" charset="0"/>
                <a:cs typeface="Times New Roman" panose="02020603050405020304" pitchFamily="18" charset="0"/>
              </a:rPr>
              <a:t>, July 16, 1864</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52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Bailey’s Dam</a:t>
            </a:r>
            <a:endParaRPr lang="en-US" b="1" dirty="0">
              <a:latin typeface="Bradley Hand ITC" panose="03070402050302030203" pitchFamily="66" charset="0"/>
            </a:endParaRPr>
          </a:p>
        </p:txBody>
      </p:sp>
      <p:sp>
        <p:nvSpPr>
          <p:cNvPr id="10" name="TextBox 9"/>
          <p:cNvSpPr txBox="1"/>
          <p:nvPr/>
        </p:nvSpPr>
        <p:spPr>
          <a:xfrm>
            <a:off x="457200" y="6107668"/>
            <a:ext cx="83058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Aerial view of Bailey’s Dam at low water, 1984</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83005" y="2686285"/>
            <a:ext cx="1295400"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Bailey’s Dam</a:t>
            </a:r>
            <a:endParaRPr lang="en-US" sz="1400" dirty="0" smtClean="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3678" y="1219200"/>
            <a:ext cx="5712844" cy="4800600"/>
          </a:xfrm>
          <a:prstGeom prst="rect">
            <a:avLst/>
          </a:prstGeom>
          <a:ln>
            <a:solidFill>
              <a:schemeClr val="tx1"/>
            </a:solidFill>
          </a:ln>
        </p:spPr>
      </p:pic>
      <p:cxnSp>
        <p:nvCxnSpPr>
          <p:cNvPr id="9" name="Straight Arrow Connector 8"/>
          <p:cNvCxnSpPr/>
          <p:nvPr/>
        </p:nvCxnSpPr>
        <p:spPr>
          <a:xfrm>
            <a:off x="1145005" y="3028716"/>
            <a:ext cx="1369595" cy="5907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6069790" y="4455277"/>
            <a:ext cx="3099344"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Library of Congress HAER </a:t>
            </a:r>
            <a:r>
              <a:rPr lang="en-US" sz="1000" dirty="0" smtClean="0">
                <a:latin typeface="Times New Roman" panose="02020603050405020304" pitchFamily="18" charset="0"/>
                <a:cs typeface="Times New Roman" panose="02020603050405020304" pitchFamily="18" charset="0"/>
              </a:rPr>
              <a:t>LA,40-ALEX.V,2-1; CEI</a:t>
            </a:r>
            <a:endParaRPr lang="en-US" sz="1000" dirty="0"/>
          </a:p>
        </p:txBody>
      </p:sp>
    </p:spTree>
    <p:extLst>
      <p:ext uri="{BB962C8B-B14F-4D97-AF65-F5344CB8AC3E}">
        <p14:creationId xmlns:p14="http://schemas.microsoft.com/office/powerpoint/2010/main" val="975057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457200" y="6107668"/>
            <a:ext cx="83058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U.S. Army Corps of Engineers’ Red River Waterway Project and Bailey’s Dam</a:t>
            </a: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10661" y="1151616"/>
            <a:ext cx="6122678" cy="4826546"/>
            <a:chOff x="1510661" y="1151616"/>
            <a:chExt cx="6122678" cy="4826546"/>
          </a:xfrm>
        </p:grpSpPr>
        <p:pic>
          <p:nvPicPr>
            <p:cNvPr id="4" name="Picture 3"/>
            <p:cNvPicPr>
              <a:picLocks noChangeAspect="1"/>
            </p:cNvPicPr>
            <p:nvPr/>
          </p:nvPicPr>
          <p:blipFill>
            <a:blip r:embed="rId3"/>
            <a:stretch>
              <a:fillRect/>
            </a:stretch>
          </p:blipFill>
          <p:spPr>
            <a:xfrm>
              <a:off x="1510661" y="1151616"/>
              <a:ext cx="6122678" cy="4826546"/>
            </a:xfrm>
            <a:prstGeom prst="rect">
              <a:avLst/>
            </a:prstGeom>
            <a:ln w="9525">
              <a:solidFill>
                <a:schemeClr val="tx1"/>
              </a:solidFill>
            </a:ln>
          </p:spPr>
        </p:pic>
        <p:cxnSp>
          <p:nvCxnSpPr>
            <p:cNvPr id="9" name="Straight Arrow Connector 8"/>
            <p:cNvCxnSpPr/>
            <p:nvPr/>
          </p:nvCxnSpPr>
          <p:spPr>
            <a:xfrm flipH="1">
              <a:off x="4114800" y="3343892"/>
              <a:ext cx="1600200" cy="571500"/>
            </a:xfrm>
            <a:prstGeom prst="straightConnector1">
              <a:avLst/>
            </a:prstGeom>
            <a:ln w="95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25460" y="3187480"/>
              <a:ext cx="1295400" cy="307777"/>
            </a:xfrm>
            <a:prstGeom prst="rect">
              <a:avLst/>
            </a:prstGeom>
            <a:noFill/>
            <a:ln w="9525">
              <a:noFill/>
            </a:ln>
          </p:spPr>
          <p:txBody>
            <a:bodyPr wrap="square" rtlCol="0">
              <a:spAutoFit/>
            </a:bodyPr>
            <a:lstStyle/>
            <a:p>
              <a:pPr algn="ctr"/>
              <a:r>
                <a:rPr lang="en-US" sz="1400" b="1" dirty="0" smtClean="0">
                  <a:solidFill>
                    <a:srgbClr val="FFC000"/>
                  </a:solidFill>
                  <a:latin typeface="Times New Roman" panose="02020603050405020304" pitchFamily="18" charset="0"/>
                  <a:cs typeface="Times New Roman" panose="02020603050405020304" pitchFamily="18" charset="0"/>
                </a:rPr>
                <a:t>Bailey’s Dam</a:t>
              </a:r>
              <a:endParaRPr lang="en-US" sz="1400" dirty="0" smtClean="0">
                <a:solidFill>
                  <a:srgbClr val="FFC000"/>
                </a:solidFill>
                <a:latin typeface="Times New Roman" panose="02020603050405020304" pitchFamily="18" charset="0"/>
                <a:cs typeface="Times New Roman" panose="02020603050405020304" pitchFamily="18" charset="0"/>
              </a:endParaRPr>
            </a:p>
          </p:txBody>
        </p:sp>
      </p:grpSp>
      <p:sp>
        <p:nvSpPr>
          <p:cNvPr id="3" name="TextBox 2"/>
          <p:cNvSpPr txBox="1"/>
          <p:nvPr/>
        </p:nvSpPr>
        <p:spPr>
          <a:xfrm rot="16200000">
            <a:off x="6638566" y="4741949"/>
            <a:ext cx="229037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Red River Waterway Commission</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358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457200" y="6107668"/>
            <a:ext cx="83058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Bailey’s Dam at low water in the Red River, 1984</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791" r="1625"/>
          <a:stretch/>
        </p:blipFill>
        <p:spPr>
          <a:xfrm>
            <a:off x="569102" y="1447800"/>
            <a:ext cx="3037343" cy="4432768"/>
          </a:xfrm>
          <a:prstGeom prst="rect">
            <a:avLst/>
          </a:prstGeom>
          <a:ln>
            <a:solidFill>
              <a:schemeClr val="tx1"/>
            </a:solidFill>
          </a:ln>
        </p:spPr>
      </p:pic>
      <p:sp>
        <p:nvSpPr>
          <p:cNvPr id="3" name="TextBox 2"/>
          <p:cNvSpPr txBox="1"/>
          <p:nvPr/>
        </p:nvSpPr>
        <p:spPr>
          <a:xfrm>
            <a:off x="3865598" y="5410583"/>
            <a:ext cx="5049802"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Photographs by Coastal Environments, Inc.</a:t>
            </a:r>
            <a:endParaRPr lang="en-US" sz="1200" dirty="0">
              <a:latin typeface="Times New Roman" panose="02020603050405020304" pitchFamily="18" charset="0"/>
              <a:cs typeface="Times New Roman" panose="02020603050405020304" pitchFamily="18" charset="0"/>
            </a:endParaRPr>
          </a:p>
        </p:txBody>
      </p:sp>
      <p:sp>
        <p:nvSpPr>
          <p:cNvPr id="7" name="Rectangle 6"/>
          <p:cNvSpPr/>
          <p:nvPr/>
        </p:nvSpPr>
        <p:spPr>
          <a:xfrm>
            <a:off x="1447800" y="3664184"/>
            <a:ext cx="637363" cy="11089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085163" y="1960018"/>
            <a:ext cx="1780435" cy="17041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85163" y="4773182"/>
            <a:ext cx="1780435" cy="595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0" y="1957638"/>
            <a:ext cx="5053329" cy="3410712"/>
          </a:xfrm>
          <a:prstGeom prst="rect">
            <a:avLst/>
          </a:prstGeom>
          <a:ln>
            <a:solidFill>
              <a:schemeClr val="tx1"/>
            </a:solidFill>
          </a:ln>
        </p:spPr>
      </p:pic>
    </p:spTree>
    <p:extLst>
      <p:ext uri="{BB962C8B-B14F-4D97-AF65-F5344CB8AC3E}">
        <p14:creationId xmlns:p14="http://schemas.microsoft.com/office/powerpoint/2010/main" val="1199557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Section of a tree dam from Bailey’s Dam site, 1984</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rot="16200000">
            <a:off x="6656799" y="4612469"/>
            <a:ext cx="286488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Photograph by Coastal Environments, Inc.</a:t>
            </a:r>
            <a:endParaRPr lang="en-US"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565742"/>
            <a:ext cx="4214073" cy="2006258"/>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1374" r="1771"/>
          <a:stretch/>
        </p:blipFill>
        <p:spPr>
          <a:xfrm>
            <a:off x="4648733" y="1145642"/>
            <a:ext cx="3331485" cy="4940255"/>
          </a:xfrm>
          <a:prstGeom prst="rect">
            <a:avLst/>
          </a:prstGeom>
          <a:ln>
            <a:solidFill>
              <a:schemeClr val="tx1"/>
            </a:solidFill>
          </a:ln>
        </p:spPr>
      </p:pic>
      <p:sp>
        <p:nvSpPr>
          <p:cNvPr id="9" name="TextBox 8"/>
          <p:cNvSpPr txBox="1"/>
          <p:nvPr/>
        </p:nvSpPr>
        <p:spPr>
          <a:xfrm>
            <a:off x="228600" y="4462757"/>
            <a:ext cx="194098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A.T. Mahan, US Navy, 1883</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651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Map of tree dam excavation, Unit 1 Trench, 1984</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rot="16200000">
            <a:off x="7283393" y="5025194"/>
            <a:ext cx="1864613"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Coastal Environments, Inc.</a:t>
            </a:r>
            <a:endParaRPr lang="en-US" sz="1200" dirty="0">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402" y="1219200"/>
            <a:ext cx="6969849"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344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Archaeologists excavating trench unit at Bailey’s Dam, 1984</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7268257" y="4448857"/>
            <a:ext cx="286488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Photograph by Coastal Environments, Inc.</a:t>
            </a:r>
            <a:endParaRPr lang="en-US"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492" y="1219200"/>
            <a:ext cx="7931709" cy="4800600"/>
          </a:xfrm>
          <a:prstGeom prst="rect">
            <a:avLst/>
          </a:prstGeom>
          <a:ln>
            <a:solidFill>
              <a:schemeClr val="tx1"/>
            </a:solidFill>
          </a:ln>
        </p:spPr>
      </p:pic>
      <p:sp>
        <p:nvSpPr>
          <p:cNvPr id="7" name="TextBox 6"/>
          <p:cNvSpPr txBox="1"/>
          <p:nvPr/>
        </p:nvSpPr>
        <p:spPr>
          <a:xfrm>
            <a:off x="3423480" y="2071300"/>
            <a:ext cx="1148520" cy="276999"/>
          </a:xfrm>
          <a:prstGeom prst="rect">
            <a:avLst/>
          </a:prstGeom>
          <a:solidFill>
            <a:schemeClr val="bg1"/>
          </a:solid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Archaeologists</a:t>
            </a:r>
            <a:endParaRPr lang="en-US" sz="1200" b="1"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3777652" y="2379448"/>
            <a:ext cx="220088" cy="66855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97740" y="2379448"/>
            <a:ext cx="0" cy="89715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317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Close-up of Unit 1 Trench, 1984</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6822204" y="4525057"/>
            <a:ext cx="286488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Photograph by Coastal Environments, Inc.</a:t>
            </a:r>
            <a:endParaRPr lang="en-US"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943" y="1219200"/>
            <a:ext cx="7062768" cy="4800600"/>
          </a:xfrm>
          <a:prstGeom prst="rect">
            <a:avLst/>
          </a:prstGeom>
          <a:ln>
            <a:solidFill>
              <a:schemeClr val="tx1"/>
            </a:solidFill>
          </a:ln>
        </p:spPr>
      </p:pic>
    </p:spTree>
    <p:extLst>
      <p:ext uri="{BB962C8B-B14F-4D97-AF65-F5344CB8AC3E}">
        <p14:creationId xmlns:p14="http://schemas.microsoft.com/office/powerpoint/2010/main" val="723161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Bailey’s Dam</a:t>
            </a:r>
            <a:endParaRPr lang="en-US" b="1" dirty="0">
              <a:latin typeface="Bradley Hand ITC" panose="03070402050302030203" pitchFamily="66" charset="0"/>
            </a:endParaRPr>
          </a:p>
        </p:txBody>
      </p:sp>
      <p:sp>
        <p:nvSpPr>
          <p:cNvPr id="10" name="TextBox 9"/>
          <p:cNvSpPr txBox="1"/>
          <p:nvPr/>
        </p:nvSpPr>
        <p:spPr>
          <a:xfrm>
            <a:off x="685800" y="6107668"/>
            <a:ext cx="7751238"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Destruction of the Union transport </a:t>
            </a:r>
            <a:r>
              <a:rPr lang="en-US" i="1" dirty="0" smtClean="0">
                <a:latin typeface="Times New Roman" panose="02020603050405020304" pitchFamily="18" charset="0"/>
                <a:cs typeface="Times New Roman" panose="02020603050405020304" pitchFamily="18" charset="0"/>
              </a:rPr>
              <a:t>John Warner</a:t>
            </a:r>
            <a:r>
              <a:rPr lang="en-US" dirty="0" smtClean="0">
                <a:latin typeface="Times New Roman" panose="02020603050405020304" pitchFamily="18" charset="0"/>
                <a:cs typeface="Times New Roman" panose="02020603050405020304" pitchFamily="18" charset="0"/>
              </a:rPr>
              <a:t>, Red River 1864</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0" y="2086864"/>
            <a:ext cx="6227238" cy="3856736"/>
          </a:xfrm>
          <a:prstGeom prst="rect">
            <a:avLst/>
          </a:prstGeom>
          <a:ln>
            <a:solidFill>
              <a:schemeClr val="tx1"/>
            </a:solidFill>
          </a:ln>
        </p:spPr>
      </p:pic>
      <p:sp>
        <p:nvSpPr>
          <p:cNvPr id="9" name="TextBox 8"/>
          <p:cNvSpPr txBox="1"/>
          <p:nvPr/>
        </p:nvSpPr>
        <p:spPr>
          <a:xfrm rot="16200000">
            <a:off x="6481731" y="4473293"/>
            <a:ext cx="266361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Library of Congress LC-USZ62-117667</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56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Section of a </a:t>
            </a:r>
            <a:r>
              <a:rPr lang="en-US" dirty="0" smtClean="0">
                <a:latin typeface="Times New Roman" panose="02020603050405020304" pitchFamily="18" charset="0"/>
                <a:cs typeface="Times New Roman" panose="02020603050405020304" pitchFamily="18" charset="0"/>
              </a:rPr>
              <a:t>crib dam </a:t>
            </a:r>
            <a:r>
              <a:rPr lang="en-US" dirty="0">
                <a:latin typeface="Times New Roman" panose="02020603050405020304" pitchFamily="18" charset="0"/>
                <a:cs typeface="Times New Roman" panose="02020603050405020304" pitchFamily="18" charset="0"/>
              </a:rPr>
              <a:t>from Bailey’s Dam </a:t>
            </a:r>
            <a:r>
              <a:rPr lang="en-US" dirty="0" smtClean="0">
                <a:latin typeface="Times New Roman" panose="02020603050405020304" pitchFamily="18" charset="0"/>
                <a:cs typeface="Times New Roman" panose="02020603050405020304" pitchFamily="18" charset="0"/>
              </a:rPr>
              <a:t>site</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214323" y="5514989"/>
            <a:ext cx="370107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Library of  Congress HAER </a:t>
            </a:r>
            <a:r>
              <a:rPr lang="en-US" sz="1200" dirty="0" smtClean="0">
                <a:latin typeface="Times New Roman" panose="02020603050405020304" pitchFamily="18" charset="0"/>
                <a:cs typeface="Times New Roman" panose="02020603050405020304" pitchFamily="18" charset="0"/>
              </a:rPr>
              <a:t>LA,40-ALEX.V,2—16; CEI</a:t>
            </a:r>
            <a:endParaRPr lang="en-US" sz="1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53" y="3124200"/>
            <a:ext cx="4081345" cy="200253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6820" y="1905000"/>
            <a:ext cx="4545136" cy="3581399"/>
          </a:xfrm>
          <a:prstGeom prst="rect">
            <a:avLst/>
          </a:prstGeom>
          <a:ln>
            <a:solidFill>
              <a:schemeClr val="tx1"/>
            </a:solidFill>
          </a:ln>
        </p:spPr>
      </p:pic>
      <p:sp>
        <p:nvSpPr>
          <p:cNvPr id="8" name="TextBox 7"/>
          <p:cNvSpPr txBox="1"/>
          <p:nvPr/>
        </p:nvSpPr>
        <p:spPr>
          <a:xfrm>
            <a:off x="186544" y="5118029"/>
            <a:ext cx="194098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A.T. Mahan, US Navy, 1883</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135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904" y="1066800"/>
            <a:ext cx="3548696" cy="4876800"/>
          </a:xfrm>
          <a:prstGeom prst="rect">
            <a:avLst/>
          </a:prstGeom>
          <a:ln>
            <a:solidFill>
              <a:schemeClr val="tx1"/>
            </a:solidFill>
          </a:ln>
        </p:spPr>
      </p:pic>
      <p:sp>
        <p:nvSpPr>
          <p:cNvPr id="7" name="TextBox 6"/>
          <p:cNvSpPr txBox="1"/>
          <p:nvPr/>
        </p:nvSpPr>
        <p:spPr>
          <a:xfrm>
            <a:off x="329183" y="6016823"/>
            <a:ext cx="356842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Map of Units 2 and 3</a:t>
            </a:r>
            <a:endParaRPr lang="en-US" sz="1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432571" y="5026223"/>
            <a:ext cx="4261934"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Wall profile of Unit 3</a:t>
            </a:r>
            <a:endParaRPr lang="en-US" sz="1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rot="16200000">
            <a:off x="-919136" y="4610760"/>
            <a:ext cx="2541080"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Images by Coastal Environments, Inc.</a:t>
            </a:r>
            <a:endParaRPr lang="en-US"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738" y="2446127"/>
            <a:ext cx="4419600" cy="2572839"/>
          </a:xfrm>
          <a:prstGeom prst="rect">
            <a:avLst/>
          </a:prstGeom>
          <a:ln w="9525">
            <a:solidFill>
              <a:schemeClr val="tx1"/>
            </a:solidFill>
          </a:ln>
        </p:spPr>
      </p:pic>
    </p:spTree>
    <p:extLst>
      <p:ext uri="{BB962C8B-B14F-4D97-AF65-F5344CB8AC3E}">
        <p14:creationId xmlns:p14="http://schemas.microsoft.com/office/powerpoint/2010/main" val="786900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393" y="1600200"/>
            <a:ext cx="4040207" cy="2743200"/>
          </a:xfrm>
          <a:prstGeom prst="rect">
            <a:avLst/>
          </a:prstGeom>
          <a:ln>
            <a:solidFill>
              <a:schemeClr val="tx1"/>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3625" y="2767428"/>
            <a:ext cx="4014217" cy="2743200"/>
          </a:xfrm>
          <a:prstGeom prst="rect">
            <a:avLst/>
          </a:prstGeom>
          <a:ln>
            <a:solidFill>
              <a:schemeClr val="tx1"/>
            </a:solidFill>
          </a:ln>
        </p:spPr>
      </p:pic>
      <p:sp>
        <p:nvSpPr>
          <p:cNvPr id="7" name="TextBox 6"/>
          <p:cNvSpPr txBox="1"/>
          <p:nvPr/>
        </p:nvSpPr>
        <p:spPr>
          <a:xfrm rot="16200000">
            <a:off x="7433898" y="3991657"/>
            <a:ext cx="286488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Photographs by Coastal Environments, Inc.</a:t>
            </a:r>
            <a:endParaRPr lang="en-US"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79392" y="4416623"/>
            <a:ext cx="404020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Unit 2 Crib Dam</a:t>
            </a:r>
            <a:endParaRPr lang="en-US" sz="1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713625" y="5559623"/>
            <a:ext cx="4040207" cy="307777"/>
          </a:xfrm>
          <a:prstGeom prst="rect">
            <a:avLst/>
          </a:prstGeom>
          <a:no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Unit 3 Crib Dam</a:t>
            </a:r>
            <a:endParaRPr lang="en-US" sz="1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713625" y="1828799"/>
            <a:ext cx="152317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Photographic Board</a:t>
            </a:r>
            <a:endParaRPr lang="en-US" sz="1200" b="1"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a:off x="2819400" y="2105799"/>
            <a:ext cx="2390798" cy="66162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10198" y="2105799"/>
            <a:ext cx="1495402" cy="13994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05682" y="4671811"/>
            <a:ext cx="1099981"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North Arrows</a:t>
            </a:r>
            <a:endParaRPr lang="en-US" sz="1200" b="1" dirty="0">
              <a:latin typeface="Times New Roman" panose="02020603050405020304" pitchFamily="18" charset="0"/>
              <a:cs typeface="Times New Roman" panose="02020603050405020304" pitchFamily="18" charset="0"/>
            </a:endParaRPr>
          </a:p>
        </p:txBody>
      </p:sp>
      <p:cxnSp>
        <p:nvCxnSpPr>
          <p:cNvPr id="16" name="Straight Arrow Connector 15"/>
          <p:cNvCxnSpPr>
            <a:stCxn id="14" idx="0"/>
          </p:cNvCxnSpPr>
          <p:nvPr/>
        </p:nvCxnSpPr>
        <p:spPr>
          <a:xfrm flipH="1" flipV="1">
            <a:off x="1905001" y="3302615"/>
            <a:ext cx="1950672" cy="13691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26017" y="4671811"/>
            <a:ext cx="2131882" cy="1384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760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Wood from Bailey’s Dam</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992" y="1219200"/>
            <a:ext cx="7456670" cy="4800600"/>
          </a:xfrm>
          <a:prstGeom prst="rect">
            <a:avLst/>
          </a:prstGeom>
          <a:ln>
            <a:solidFill>
              <a:schemeClr val="tx1"/>
            </a:solidFill>
          </a:ln>
        </p:spPr>
      </p:pic>
    </p:spTree>
    <p:extLst>
      <p:ext uri="{BB962C8B-B14F-4D97-AF65-F5344CB8AC3E}">
        <p14:creationId xmlns:p14="http://schemas.microsoft.com/office/powerpoint/2010/main" val="1940736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Metal artifacts from Bailey’s Dam</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995540">
            <a:off x="992743" y="3260513"/>
            <a:ext cx="1208987" cy="212725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021" y="2190976"/>
            <a:ext cx="1896979" cy="108760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0" y="1060845"/>
            <a:ext cx="2069592" cy="5139715"/>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13475" y="1862027"/>
            <a:ext cx="1680320" cy="2969638"/>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3000" y="1298172"/>
            <a:ext cx="2368326" cy="4535092"/>
          </a:xfrm>
          <a:prstGeom prst="rect">
            <a:avLst/>
          </a:prstGeom>
        </p:spPr>
      </p:pic>
      <p:sp>
        <p:nvSpPr>
          <p:cNvPr id="12" name="TextBox 11"/>
          <p:cNvSpPr txBox="1"/>
          <p:nvPr/>
        </p:nvSpPr>
        <p:spPr>
          <a:xfrm>
            <a:off x="2079323" y="4693165"/>
            <a:ext cx="964175"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Iron Hinges</a:t>
            </a:r>
            <a:endParaRPr lang="en-US" sz="12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382662" y="5971401"/>
            <a:ext cx="877613"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Iron Spike</a:t>
            </a:r>
            <a:endParaRPr lang="en-US" sz="1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562600" y="5666601"/>
            <a:ext cx="1161344"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Iron Fragment</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288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Wine bottle piece from Bailey’s Dam</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1528" y="1828800"/>
            <a:ext cx="1888671" cy="3783648"/>
          </a:xfrm>
          <a:prstGeom prst="rect">
            <a:avLst/>
          </a:prstGeom>
        </p:spPr>
      </p:pic>
    </p:spTree>
    <p:extLst>
      <p:ext uri="{BB962C8B-B14F-4D97-AF65-F5344CB8AC3E}">
        <p14:creationId xmlns:p14="http://schemas.microsoft.com/office/powerpoint/2010/main" val="127008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Ceramic artifacts from Bailey’s Dam</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739262"/>
            <a:ext cx="1600200" cy="347776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860886"/>
            <a:ext cx="3452238" cy="202531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5226" y="2971800"/>
            <a:ext cx="2422867" cy="2740800"/>
          </a:xfrm>
          <a:prstGeom prst="rect">
            <a:avLst/>
          </a:prstGeom>
        </p:spPr>
      </p:pic>
      <p:sp>
        <p:nvSpPr>
          <p:cNvPr id="8" name="TextBox 7"/>
          <p:cNvSpPr txBox="1"/>
          <p:nvPr/>
        </p:nvSpPr>
        <p:spPr>
          <a:xfrm>
            <a:off x="1981200" y="4034423"/>
            <a:ext cx="1385316"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Cup Fragments</a:t>
            </a:r>
            <a:endParaRPr lang="en-US" sz="1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590053" y="5210950"/>
            <a:ext cx="137409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Plate Fragment</a:t>
            </a:r>
            <a:endParaRPr lang="en-US" sz="1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908575" y="2228714"/>
            <a:ext cx="1136850"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Plate Design</a:t>
            </a:r>
            <a:endParaRPr lang="en-US" sz="1400" b="1"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6590053" y="2667000"/>
            <a:ext cx="573994"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605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703499">
            <a:off x="2680120" y="778772"/>
            <a:ext cx="3769955" cy="5654933"/>
          </a:xfrm>
          <a:prstGeom prst="rect">
            <a:avLst/>
          </a:prstGeom>
        </p:spPr>
      </p:pic>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Brick artifact from Bailey’s Dam</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7" name="TextBox 6"/>
          <p:cNvSpPr txBox="1"/>
          <p:nvPr/>
        </p:nvSpPr>
        <p:spPr>
          <a:xfrm>
            <a:off x="1905000" y="1920937"/>
            <a:ext cx="1314591"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Maker’s Mark</a:t>
            </a:r>
            <a:endParaRPr lang="en-US" sz="1400" b="1"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2438400" y="2231212"/>
            <a:ext cx="286997" cy="4845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133600" y="2715806"/>
            <a:ext cx="3657600" cy="177999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646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pic>
        <p:nvPicPr>
          <p:cNvPr id="3" name="Picture 2" descr="http://upload.wikimedia.org/wikipedia/commons/thumb/2/2f/Forts_Randolph_and_Buhlow_State_Historic_Site_Entrance%2C_March_2012.JPG/800px-Forts_Randolph_and_Buhlow_State_Historic_Site_Entrance%2C_March_20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47800"/>
            <a:ext cx="4572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Forts Randolph and </a:t>
            </a:r>
            <a:r>
              <a:rPr lang="en-US" dirty="0" err="1" smtClean="0">
                <a:latin typeface="Times New Roman" panose="02020603050405020304" pitchFamily="18" charset="0"/>
                <a:cs typeface="Times New Roman" panose="02020603050405020304" pitchFamily="18" charset="0"/>
              </a:rPr>
              <a:t>Buhlow</a:t>
            </a:r>
            <a:r>
              <a:rPr lang="en-US" dirty="0" smtClean="0">
                <a:latin typeface="Times New Roman" panose="02020603050405020304" pitchFamily="18" charset="0"/>
                <a:cs typeface="Times New Roman" panose="02020603050405020304" pitchFamily="18" charset="0"/>
              </a:rPr>
              <a:t> State Historic Site, Pineville</a:t>
            </a:r>
            <a:endParaRPr lang="en-US" dirty="0">
              <a:latin typeface="Times New Roman" panose="02020603050405020304" pitchFamily="18" charset="0"/>
              <a:cs typeface="Times New Roman" panose="02020603050405020304" pitchFamily="18" charset="0"/>
            </a:endParaRPr>
          </a:p>
        </p:txBody>
      </p:sp>
      <p:pic>
        <p:nvPicPr>
          <p:cNvPr id="1028" name="Picture 4" descr="http://www.crt.state.la.us/Assets/Parks/historicsites/fortsrandolphbuhlow/sitemap.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26450" y="4038600"/>
            <a:ext cx="37889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p showing the location of Forts Randolph and Buhlow State Historic Si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1422398"/>
            <a:ext cx="2256425" cy="21769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7086600" y="2316480"/>
            <a:ext cx="45720" cy="45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5126450" y="2362200"/>
            <a:ext cx="198301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32320" y="2362200"/>
            <a:ext cx="178308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926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3" name="TextBox 12"/>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Porter’s fleet passing the dam at Alexandria, 1864</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52400" y="5115554"/>
            <a:ext cx="877419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Colorized version of image from </a:t>
            </a:r>
            <a:r>
              <a:rPr lang="en-US" sz="1200" i="1" dirty="0" smtClean="0">
                <a:latin typeface="Times New Roman" panose="02020603050405020304" pitchFamily="18" charset="0"/>
                <a:cs typeface="Times New Roman" panose="02020603050405020304" pitchFamily="18" charset="0"/>
              </a:rPr>
              <a:t>Harper’s Pictorial History of the Civil War</a:t>
            </a:r>
            <a:r>
              <a:rPr lang="en-US" sz="1200" dirty="0" smtClean="0">
                <a:latin typeface="Times New Roman" panose="02020603050405020304" pitchFamily="18" charset="0"/>
                <a:cs typeface="Times New Roman" panose="02020603050405020304" pitchFamily="18" charset="0"/>
              </a:rPr>
              <a:t>, c1894. Courtesy of the Library of Congress LC-USZ62-39604</a:t>
            </a:r>
            <a:endParaRPr lang="en-US"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137" y="1809750"/>
            <a:ext cx="8467725" cy="3238500"/>
          </a:xfrm>
          <a:prstGeom prst="rect">
            <a:avLst/>
          </a:prstGeom>
          <a:ln>
            <a:solidFill>
              <a:schemeClr val="tx1"/>
            </a:solidFill>
          </a:ln>
        </p:spPr>
      </p:pic>
    </p:spTree>
    <p:extLst>
      <p:ext uri="{BB962C8B-B14F-4D97-AF65-F5344CB8AC3E}">
        <p14:creationId xmlns:p14="http://schemas.microsoft.com/office/powerpoint/2010/main" val="3045508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smtClean="0">
                <a:latin typeface="Bradley Hand ITC" panose="03070402050302030203" pitchFamily="66" charset="0"/>
              </a:rPr>
              <a:t>Bailey’s Dam</a:t>
            </a:r>
            <a:endParaRPr lang="en-US" b="1" dirty="0">
              <a:latin typeface="Bradley Hand ITC" panose="03070402050302030203" pitchFamily="66" charset="0"/>
            </a:endParaRP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Building Bailey’s Dam, Alexandria, 1864</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6526431" y="4357300"/>
            <a:ext cx="32004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Library of Congress  </a:t>
            </a:r>
            <a:r>
              <a:rPr lang="en-US" sz="1200" dirty="0">
                <a:latin typeface="Times New Roman" panose="02020603050405020304" pitchFamily="18" charset="0"/>
                <a:cs typeface="Times New Roman" panose="02020603050405020304" pitchFamily="18" charset="0"/>
              </a:rPr>
              <a:t>LC-DIG-ppmsca-34042</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5546" y="1219200"/>
            <a:ext cx="6775562" cy="4800600"/>
          </a:xfrm>
          <a:prstGeom prst="rect">
            <a:avLst/>
          </a:prstGeom>
          <a:ln>
            <a:solidFill>
              <a:schemeClr val="tx1"/>
            </a:solidFill>
          </a:ln>
        </p:spPr>
      </p:pic>
    </p:spTree>
    <p:extLst>
      <p:ext uri="{BB962C8B-B14F-4D97-AF65-F5344CB8AC3E}">
        <p14:creationId xmlns:p14="http://schemas.microsoft.com/office/powerpoint/2010/main" val="2521224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3" name="TextBox 2"/>
          <p:cNvSpPr txBox="1"/>
          <p:nvPr/>
        </p:nvSpPr>
        <p:spPr>
          <a:xfrm>
            <a:off x="381000" y="2134612"/>
            <a:ext cx="8534400" cy="2554545"/>
          </a:xfrm>
          <a:prstGeom prst="rect">
            <a:avLst/>
          </a:prstGeom>
          <a:noFill/>
        </p:spPr>
        <p:txBody>
          <a:bodyPr wrap="square" rtlCol="0">
            <a:spAutoFit/>
          </a:bodyPr>
          <a:lstStyle/>
          <a:p>
            <a:pPr>
              <a:defRPr/>
            </a:pPr>
            <a:r>
              <a:rPr lang="en-US" sz="1600" dirty="0" smtClean="0">
                <a:latin typeface="Times New Roman" panose="02020603050405020304" pitchFamily="18" charset="0"/>
                <a:cs typeface="Times New Roman" panose="02020603050405020304" pitchFamily="18" charset="0"/>
              </a:rPr>
              <a:t>Bailey’s Dam Interactive Website and Virtual Book </a:t>
            </a:r>
            <a:r>
              <a:rPr lang="en-US" sz="1600" u="sng" dirty="0" smtClean="0">
                <a:latin typeface="Times New Roman" panose="02020603050405020304" pitchFamily="18" charset="0"/>
                <a:cs typeface="Times New Roman" panose="02020603050405020304" pitchFamily="18" charset="0"/>
                <a:hlinkClick r:id="rId3"/>
              </a:rPr>
              <a:t>http://www.crt.la.gov/DiscoverArchaeology</a:t>
            </a:r>
            <a:endParaRPr lang="en-US" sz="1600" dirty="0" smtClean="0">
              <a:latin typeface="Times New Roman" panose="02020603050405020304" pitchFamily="18" charset="0"/>
              <a:cs typeface="Times New Roman" panose="02020603050405020304" pitchFamily="18" charset="0"/>
            </a:endParaRPr>
          </a:p>
          <a:p>
            <a:pPr>
              <a:defRPr/>
            </a:pP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War </a:t>
            </a:r>
            <a:r>
              <a:rPr lang="en-US" sz="1600" dirty="0">
                <a:latin typeface="Times New Roman" panose="02020603050405020304" pitchFamily="18" charset="0"/>
                <a:cs typeface="Times New Roman" panose="02020603050405020304" pitchFamily="18" charset="0"/>
              </a:rPr>
              <a:t>in Louisiana </a:t>
            </a:r>
            <a:r>
              <a:rPr lang="en-US" sz="1600" u="sng" dirty="0">
                <a:latin typeface="Times New Roman" panose="02020603050405020304" pitchFamily="18" charset="0"/>
                <a:cs typeface="Times New Roman" panose="02020603050405020304" pitchFamily="18" charset="0"/>
                <a:hlinkClick r:id="rId4"/>
              </a:rPr>
              <a:t>http://www.knowla.org/entry/536/&amp;view=summary</a:t>
            </a:r>
            <a:endParaRPr lang="en-US" sz="1600" dirty="0">
              <a:latin typeface="Times New Roman" panose="02020603050405020304" pitchFamily="18" charset="0"/>
              <a:cs typeface="Times New Roman" panose="02020603050405020304" pitchFamily="18" charset="0"/>
            </a:endParaRPr>
          </a:p>
          <a:p>
            <a:endParaRPr lang="en-US" sz="1600" i="1" dirty="0" smtClean="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Harper’s </a:t>
            </a:r>
            <a:r>
              <a:rPr lang="en-US" sz="1600" i="1" dirty="0">
                <a:latin typeface="Times New Roman" panose="02020603050405020304" pitchFamily="18" charset="0"/>
                <a:cs typeface="Times New Roman" panose="02020603050405020304" pitchFamily="18" charset="0"/>
              </a:rPr>
              <a:t>Weekly </a:t>
            </a:r>
            <a:r>
              <a:rPr lang="en-US" sz="1600" dirty="0">
                <a:latin typeface="Times New Roman" panose="02020603050405020304" pitchFamily="18" charset="0"/>
                <a:cs typeface="Times New Roman" panose="02020603050405020304" pitchFamily="18" charset="0"/>
              </a:rPr>
              <a:t>Civil War Papers </a:t>
            </a:r>
            <a:r>
              <a:rPr lang="en-US" sz="1600" u="sng" dirty="0">
                <a:latin typeface="Times New Roman" panose="02020603050405020304" pitchFamily="18" charset="0"/>
                <a:cs typeface="Times New Roman" panose="02020603050405020304" pitchFamily="18" charset="0"/>
                <a:hlinkClick r:id="rId5"/>
              </a:rPr>
              <a:t>http://www.sonofthesouth.net/leefoundation/civil-war-1865.htm</a:t>
            </a:r>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Red River </a:t>
            </a:r>
            <a:r>
              <a:rPr lang="en-US" sz="1600" dirty="0" smtClean="0">
                <a:latin typeface="Times New Roman" panose="02020603050405020304" pitchFamily="18" charset="0"/>
                <a:cs typeface="Times New Roman" panose="02020603050405020304" pitchFamily="18" charset="0"/>
              </a:rPr>
              <a:t>Campaign</a:t>
            </a:r>
          </a:p>
          <a:p>
            <a:r>
              <a:rPr lang="en-US" sz="1600" u="sng" dirty="0" smtClean="0">
                <a:latin typeface="Times New Roman" panose="02020603050405020304" pitchFamily="18" charset="0"/>
                <a:cs typeface="Times New Roman" panose="02020603050405020304" pitchFamily="18" charset="0"/>
                <a:hlinkClick r:id="rId6"/>
              </a:rPr>
              <a:t>http</a:t>
            </a:r>
            <a:r>
              <a:rPr lang="en-US" sz="1600" u="sng" dirty="0">
                <a:latin typeface="Times New Roman" panose="02020603050405020304" pitchFamily="18" charset="0"/>
                <a:cs typeface="Times New Roman" panose="02020603050405020304" pitchFamily="18" charset="0"/>
                <a:hlinkClick r:id="rId6"/>
              </a:rPr>
              <a:t>://</a:t>
            </a:r>
            <a:r>
              <a:rPr lang="en-US" sz="1600" u="sng" dirty="0" smtClean="0">
                <a:latin typeface="Times New Roman" panose="02020603050405020304" pitchFamily="18" charset="0"/>
                <a:cs typeface="Times New Roman" panose="02020603050405020304" pitchFamily="18" charset="0"/>
                <a:hlinkClick r:id="rId6"/>
              </a:rPr>
              <a:t>www.civilwar.org/battlefields/mansfield/mansfield-history-articles/redriverjoiner.html</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Red River Campaign </a:t>
            </a:r>
            <a:r>
              <a:rPr lang="en-US" sz="1600" dirty="0" smtClean="0">
                <a:latin typeface="Times New Roman" panose="02020603050405020304" pitchFamily="18" charset="0"/>
                <a:cs typeface="Times New Roman" panose="02020603050405020304" pitchFamily="18" charset="0"/>
                <a:hlinkClick r:id="rId7"/>
              </a:rPr>
              <a:t>http</a:t>
            </a:r>
            <a:r>
              <a:rPr lang="en-US" sz="1600" dirty="0">
                <a:latin typeface="Times New Roman" panose="02020603050405020304" pitchFamily="18" charset="0"/>
                <a:cs typeface="Times New Roman" panose="02020603050405020304" pitchFamily="18" charset="0"/>
                <a:hlinkClick r:id="rId7"/>
              </a:rPr>
              <a:t>://www.knowla.org/entry/777/&amp;view=summary</a:t>
            </a:r>
            <a:endParaRPr lang="en-US" sz="1600" dirty="0"/>
          </a:p>
        </p:txBody>
      </p:sp>
      <p:sp>
        <p:nvSpPr>
          <p:cNvPr id="4" name="TextBox 3"/>
          <p:cNvSpPr txBox="1"/>
          <p:nvPr/>
        </p:nvSpPr>
        <p:spPr>
          <a:xfrm>
            <a:off x="407155" y="1295400"/>
            <a:ext cx="401244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Information on Bailey’s Dam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751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1311057"/>
          </a:xfrm>
        </p:spPr>
        <p:txBody>
          <a:bodyPr>
            <a:normAutofit fontScale="90000"/>
          </a:bodyPr>
          <a:lstStyle/>
          <a:p>
            <a:r>
              <a:rPr lang="en-US" sz="5400" b="1" dirty="0">
                <a:solidFill>
                  <a:prstClr val="black"/>
                </a:solidFill>
                <a:latin typeface="Bradley Hand ITC" panose="03070402050302030203" pitchFamily="66" charset="0"/>
              </a:rPr>
              <a:t>Bailey’s Dam </a:t>
            </a:r>
            <a:br>
              <a:rPr lang="en-US" sz="5400" b="1" dirty="0">
                <a:solidFill>
                  <a:prstClr val="black"/>
                </a:solidFill>
                <a:latin typeface="Bradley Hand ITC" panose="03070402050302030203" pitchFamily="66" charset="0"/>
              </a:rPr>
            </a:br>
            <a:r>
              <a:rPr lang="en-US" sz="3600" b="1" dirty="0">
                <a:solidFill>
                  <a:prstClr val="black"/>
                </a:solidFill>
                <a:latin typeface="Bradley Hand ITC" panose="03070402050302030203" pitchFamily="66" charset="0"/>
              </a:rPr>
              <a:t>1864</a:t>
            </a:r>
            <a:endParaRPr lang="en-US" dirty="0">
              <a:latin typeface="Matura MT Script Capitals" panose="03020802060602070202" pitchFamily="66" charset="0"/>
              <a:cs typeface="Arial" panose="020B0604020202020204" pitchFamily="34" charset="0"/>
            </a:endParaRPr>
          </a:p>
        </p:txBody>
      </p:sp>
      <p:sp>
        <p:nvSpPr>
          <p:cNvPr id="2" name="TextBox 1"/>
          <p:cNvSpPr txBox="1"/>
          <p:nvPr/>
        </p:nvSpPr>
        <p:spPr>
          <a:xfrm>
            <a:off x="528263" y="1387256"/>
            <a:ext cx="8234737" cy="2031325"/>
          </a:xfrm>
          <a:prstGeom prst="rect">
            <a:avLst/>
          </a:prstGeom>
          <a:noFill/>
        </p:spPr>
        <p:txBody>
          <a:bodyPr wrap="square" rtlCol="0">
            <a:spAutoFit/>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one in a series of modules about Louisiana archaeology. Each module has a PowerPoint presentation and associated student activities. The series is called “Learn about Louisiana’s Past through Archaeology.”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intended for educational use. </a:t>
            </a:r>
            <a:r>
              <a:rPr lang="en-US" sz="1400" dirty="0">
                <a:solidFill>
                  <a:prstClr val="black"/>
                </a:solidFill>
                <a:latin typeface="Times New Roman" panose="02020603050405020304" pitchFamily="18" charset="0"/>
                <a:cs typeface="Times New Roman" panose="02020603050405020304" pitchFamily="18" charset="0"/>
              </a:rPr>
              <a:t>Please use image credits where </a:t>
            </a:r>
            <a:r>
              <a:rPr lang="en-US" sz="1400" dirty="0" smtClean="0">
                <a:solidFill>
                  <a:prstClr val="black"/>
                </a:solidFill>
                <a:latin typeface="Times New Roman" panose="02020603050405020304" pitchFamily="18" charset="0"/>
                <a:cs typeface="Times New Roman" panose="02020603050405020304" pitchFamily="18" charset="0"/>
              </a:rPr>
              <a:t>provided.</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a:solidFill>
                  <a:prstClr val="black"/>
                </a:solidFill>
                <a:latin typeface="Times New Roman" panose="02020603050405020304" pitchFamily="18" charset="0"/>
                <a:cs typeface="Times New Roman" panose="02020603050405020304" pitchFamily="18" charset="0"/>
              </a:rPr>
              <a:t>Please visit the Division of Archaeology website for additional teaching materials and educational resources at: </a:t>
            </a:r>
            <a:r>
              <a:rPr lang="en-US" sz="1400" dirty="0" smtClean="0">
                <a:solidFill>
                  <a:prstClr val="black"/>
                </a:solidFill>
                <a:latin typeface="Times New Roman" panose="02020603050405020304" pitchFamily="18" charset="0"/>
                <a:cs typeface="Times New Roman" panose="02020603050405020304" pitchFamily="18" charset="0"/>
                <a:hlinkClick r:id="rId3"/>
              </a:rPr>
              <a:t>www.crt.la.gov/DiscoverArchaeology</a:t>
            </a:r>
            <a:endParaRPr lang="en-US" sz="1400" dirty="0">
              <a:solidFill>
                <a:prstClr val="black"/>
              </a:solidFill>
              <a:latin typeface="Times New Roman" panose="02020603050405020304" pitchFamily="18" charset="0"/>
              <a:cs typeface="Times New Roman" panose="02020603050405020304" pitchFamily="18" charset="0"/>
            </a:endParaRPr>
          </a:p>
          <a:p>
            <a:pPr algn="ct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262" y="3543300"/>
            <a:ext cx="8082337" cy="1384995"/>
          </a:xfrm>
          <a:prstGeom prst="rect">
            <a:avLst/>
          </a:prstGeom>
          <a:noFill/>
        </p:spPr>
        <p:txBody>
          <a:bodyPr wrap="square" rtlCol="0">
            <a:spAutoFit/>
          </a:bodyPr>
          <a:lstStyle/>
          <a:p>
            <a:pPr algn="ctr"/>
            <a:r>
              <a:rPr lang="en-US" sz="1400" b="1" dirty="0">
                <a:solidFill>
                  <a:prstClr val="black"/>
                </a:solidFill>
                <a:latin typeface="Times New Roman" panose="02020603050405020304" pitchFamily="18" charset="0"/>
                <a:cs typeface="Times New Roman" panose="02020603050405020304" pitchFamily="18" charset="0"/>
              </a:rPr>
              <a:t>Presented by:</a:t>
            </a:r>
          </a:p>
          <a:p>
            <a:pPr algn="ctr"/>
            <a:r>
              <a:rPr lang="en-US" sz="1400" dirty="0">
                <a:solidFill>
                  <a:prstClr val="black"/>
                </a:solidFill>
                <a:latin typeface="Times New Roman" panose="02020603050405020304" pitchFamily="18" charset="0"/>
                <a:cs typeface="Times New Roman" panose="02020603050405020304" pitchFamily="18" charset="0"/>
              </a:rPr>
              <a:t>Louisiana Division of Archaeology</a:t>
            </a:r>
          </a:p>
          <a:p>
            <a:pPr algn="ctr"/>
            <a:r>
              <a:rPr lang="en-US" sz="1400" dirty="0">
                <a:solidFill>
                  <a:prstClr val="black"/>
                </a:solidFill>
                <a:latin typeface="Times New Roman" panose="02020603050405020304" pitchFamily="18" charset="0"/>
                <a:cs typeface="Times New Roman" panose="02020603050405020304" pitchFamily="18" charset="0"/>
              </a:rPr>
              <a:t>Office of Cultural Development</a:t>
            </a:r>
          </a:p>
          <a:p>
            <a:pPr algn="ctr"/>
            <a:r>
              <a:rPr lang="en-US" sz="1400" dirty="0">
                <a:solidFill>
                  <a:prstClr val="black"/>
                </a:solidFill>
                <a:latin typeface="Times New Roman" panose="02020603050405020304" pitchFamily="18" charset="0"/>
                <a:cs typeface="Times New Roman" panose="02020603050405020304" pitchFamily="18" charset="0"/>
              </a:rPr>
              <a:t>Department of Culture, Recreation and Tourism</a:t>
            </a:r>
          </a:p>
          <a:p>
            <a:pPr algn="ctr"/>
            <a:r>
              <a:rPr lang="en-US" sz="1400" dirty="0">
                <a:solidFill>
                  <a:prstClr val="black"/>
                </a:solidFill>
                <a:latin typeface="Times New Roman" panose="02020603050405020304" pitchFamily="18" charset="0"/>
                <a:cs typeface="Times New Roman" panose="02020603050405020304" pitchFamily="18" charset="0"/>
              </a:rPr>
              <a:t>Office of the Lieutenant Governor</a:t>
            </a:r>
          </a:p>
          <a:p>
            <a:pPr algn="ctr"/>
            <a:r>
              <a:rPr lang="en-US" sz="1400" dirty="0">
                <a:solidFill>
                  <a:prstClr val="black"/>
                </a:solidFill>
                <a:latin typeface="Times New Roman" panose="02020603050405020304" pitchFamily="18" charset="0"/>
                <a:cs typeface="Times New Roman" panose="02020603050405020304" pitchFamily="18" charset="0"/>
              </a:rPr>
              <a:t>Baton Rouge, </a:t>
            </a:r>
            <a:r>
              <a:rPr lang="en-US" sz="1400" dirty="0" smtClean="0">
                <a:solidFill>
                  <a:prstClr val="black"/>
                </a:solidFill>
                <a:latin typeface="Times New Roman" panose="02020603050405020304" pitchFamily="18" charset="0"/>
                <a:cs typeface="Times New Roman" panose="02020603050405020304" pitchFamily="18" charset="0"/>
              </a:rPr>
              <a:t>Louisiana</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8263" y="5134392"/>
            <a:ext cx="7929937" cy="1169551"/>
          </a:xfrm>
          <a:prstGeom prst="rect">
            <a:avLst/>
          </a:prstGeom>
          <a:noFill/>
        </p:spPr>
        <p:txBody>
          <a:bodyPr wrap="square" rtlCol="0">
            <a:spAutoFit/>
          </a:bodyPr>
          <a:lstStyle/>
          <a:p>
            <a:pPr algn="ctr"/>
            <a:r>
              <a:rPr lang="en-US" sz="1400" dirty="0">
                <a:solidFill>
                  <a:prstClr val="black"/>
                </a:solidFill>
                <a:latin typeface="Times New Roman" panose="02020603050405020304" pitchFamily="18" charset="0"/>
                <a:cs typeface="Times New Roman" panose="02020603050405020304" pitchFamily="18" charset="0"/>
              </a:rPr>
              <a:t>This project was made possible through the Governor's Office of Homeland Security and Emergency Preparedness (GOHSEP) and the Federal Emergency Management Agency (FEMA) as part of implementing the Louisiana Hazard Mitigation Grant Program for Hurricane Katrina </a:t>
            </a:r>
            <a:r>
              <a:rPr lang="en-US" sz="1400" dirty="0" smtClean="0">
                <a:solidFill>
                  <a:prstClr val="black"/>
                </a:solidFill>
                <a:latin typeface="Times New Roman" panose="02020603050405020304" pitchFamily="18" charset="0"/>
                <a:cs typeface="Times New Roman" panose="02020603050405020304" pitchFamily="18" charset="0"/>
              </a:rPr>
              <a:t>recovery.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 Louisiana Division of Archaeology 2016</a:t>
            </a:r>
          </a:p>
        </p:txBody>
      </p:sp>
    </p:spTree>
    <p:extLst>
      <p:ext uri="{BB962C8B-B14F-4D97-AF65-F5344CB8AC3E}">
        <p14:creationId xmlns:p14="http://schemas.microsoft.com/office/powerpoint/2010/main" val="1120969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Timeline of events in Louisiana and the United States 1860-1867</a:t>
            </a:r>
            <a:endParaRPr lang="en-US" dirty="0">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922746" y="3222409"/>
            <a:ext cx="7306854" cy="342522"/>
          </a:xfrm>
          <a:prstGeom prst="rect">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84607518"/>
              </p:ext>
            </p:extLst>
          </p:nvPr>
        </p:nvGraphicFramePr>
        <p:xfrm>
          <a:off x="960120" y="3275590"/>
          <a:ext cx="7236460" cy="251621"/>
        </p:xfrm>
        <a:graphic>
          <a:graphicData uri="http://schemas.openxmlformats.org/drawingml/2006/table">
            <a:tbl>
              <a:tblPr>
                <a:tableStyleId>{5C22544A-7EE6-4342-B048-85BDC9FD1C3A}</a:tableStyleId>
              </a:tblPr>
              <a:tblGrid>
                <a:gridCol w="1083945"/>
                <a:gridCol w="947420"/>
                <a:gridCol w="976630"/>
                <a:gridCol w="1010285"/>
                <a:gridCol w="1046480"/>
                <a:gridCol w="1085850"/>
                <a:gridCol w="1085850"/>
              </a:tblGrid>
              <a:tr h="251621">
                <a:tc>
                  <a:txBody>
                    <a:bodyPr/>
                    <a:lstStyle/>
                    <a:p>
                      <a:pPr marL="0" marR="0">
                        <a:spcBef>
                          <a:spcPts val="0"/>
                        </a:spcBef>
                        <a:spcAft>
                          <a:spcPts val="0"/>
                        </a:spcAft>
                      </a:pPr>
                      <a:r>
                        <a:rPr lang="en-US" sz="1100" dirty="0" smtClean="0">
                          <a:effectLst/>
                          <a:latin typeface="Times New Roman" panose="02020603050405020304" pitchFamily="18" charset="0"/>
                          <a:cs typeface="Times New Roman" panose="02020603050405020304" pitchFamily="18" charset="0"/>
                        </a:rPr>
                        <a:t>A.D. 1860</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smtClean="0">
                          <a:effectLst/>
                          <a:latin typeface="Times New Roman" panose="02020603050405020304" pitchFamily="18" charset="0"/>
                          <a:ea typeface="+mn-ea"/>
                          <a:cs typeface="Times New Roman" panose="02020603050405020304" pitchFamily="18" charset="0"/>
                        </a:rPr>
                        <a:t>A.D. 1861</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smtClean="0">
                          <a:effectLst/>
                          <a:latin typeface="Times New Roman" panose="02020603050405020304" pitchFamily="18" charset="0"/>
                          <a:ea typeface="+mn-ea"/>
                          <a:cs typeface="Times New Roman" panose="02020603050405020304" pitchFamily="18" charset="0"/>
                        </a:rPr>
                        <a:t>A.D. 1862</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smtClean="0">
                          <a:effectLst/>
                          <a:latin typeface="Times New Roman" panose="02020603050405020304" pitchFamily="18" charset="0"/>
                          <a:ea typeface="+mn-ea"/>
                          <a:cs typeface="Times New Roman" panose="02020603050405020304" pitchFamily="18" charset="0"/>
                        </a:rPr>
                        <a:t>A.D. 1863</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smtClean="0">
                          <a:effectLst/>
                          <a:latin typeface="Times New Roman" panose="02020603050405020304" pitchFamily="18" charset="0"/>
                          <a:cs typeface="Times New Roman" panose="02020603050405020304" pitchFamily="18" charset="0"/>
                        </a:rPr>
                        <a:t>A.D. 1864</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smtClean="0">
                          <a:effectLst/>
                          <a:latin typeface="Times New Roman" panose="02020603050405020304" pitchFamily="18" charset="0"/>
                          <a:cs typeface="Times New Roman" panose="02020603050405020304" pitchFamily="18" charset="0"/>
                        </a:rPr>
                        <a:t>A.D. 1865</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smtClean="0">
                          <a:effectLst/>
                          <a:latin typeface="Times New Roman" panose="02020603050405020304" pitchFamily="18" charset="0"/>
                          <a:cs typeface="Times New Roman" panose="02020603050405020304" pitchFamily="18" charset="0"/>
                        </a:rPr>
                        <a:t>A.D. 1866</a:t>
                      </a:r>
                      <a:endParaRPr lang="en-US" sz="1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cxnSp>
        <p:nvCxnSpPr>
          <p:cNvPr id="19" name="Elbow Connector 18"/>
          <p:cNvCxnSpPr/>
          <p:nvPr/>
        </p:nvCxnSpPr>
        <p:spPr>
          <a:xfrm rot="16200000" flipH="1">
            <a:off x="6983314" y="2770290"/>
            <a:ext cx="663776" cy="152398"/>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V="1">
            <a:off x="2930663" y="4063239"/>
            <a:ext cx="1143000" cy="17932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V="1">
            <a:off x="4138009" y="3872627"/>
            <a:ext cx="732744" cy="15029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flipH="1" flipV="1">
            <a:off x="2707142" y="3718367"/>
            <a:ext cx="628707" cy="354775"/>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5400000">
            <a:off x="2070628" y="2693481"/>
            <a:ext cx="722292" cy="29154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6200000" flipH="1">
            <a:off x="1310903" y="2453903"/>
            <a:ext cx="1264394" cy="22859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295400" y="1504890"/>
            <a:ext cx="1143000" cy="400110"/>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Louisiana secedes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Jan 1861</a:t>
            </a:r>
            <a:endParaRPr lang="en-US" altLang="en-US" sz="1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057400" y="1960602"/>
            <a:ext cx="1040295"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Louisiana joins Confederacy</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March 1861</a:t>
            </a:r>
            <a:endParaRPr lang="en-US" altLang="en-US" sz="10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2362200" y="4170402"/>
            <a:ext cx="1050300"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Union</a:t>
            </a:r>
            <a:r>
              <a:rPr lang="en-US" altLang="en-US" sz="1000" dirty="0">
                <a:latin typeface="Times New Roman" panose="02020603050405020304" pitchFamily="18" charset="0"/>
                <a:cs typeface="Times New Roman" panose="02020603050405020304" pitchFamily="18" charset="0"/>
              </a:rPr>
              <a:t> </a:t>
            </a:r>
            <a:r>
              <a:rPr lang="en-US" altLang="en-US" sz="1000" dirty="0" smtClean="0">
                <a:latin typeface="Times New Roman" panose="02020603050405020304" pitchFamily="18" charset="0"/>
                <a:cs typeface="Times New Roman" panose="02020603050405020304" pitchFamily="18" charset="0"/>
              </a:rPr>
              <a:t>occupies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New Orleans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April 1862</a:t>
            </a:r>
            <a:endParaRPr lang="en-US" altLang="en-US" sz="10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048000" y="4703802"/>
            <a:ext cx="1144518"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Union takes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Baton Rouge</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May 1862</a:t>
            </a:r>
            <a:endParaRPr lang="en-US" altLang="en-US" sz="1000" dirty="0">
              <a:latin typeface="Times New Roman" panose="02020603050405020304" pitchFamily="18" charset="0"/>
              <a:cs typeface="Times New Roman" panose="02020603050405020304" pitchFamily="18" charset="0"/>
            </a:endParaRPr>
          </a:p>
        </p:txBody>
      </p:sp>
      <p:cxnSp>
        <p:nvCxnSpPr>
          <p:cNvPr id="47" name="Elbow Connector 46"/>
          <p:cNvCxnSpPr/>
          <p:nvPr/>
        </p:nvCxnSpPr>
        <p:spPr>
          <a:xfrm rot="5400000">
            <a:off x="3918725" y="2570173"/>
            <a:ext cx="1131103" cy="12935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66142" y="1657290"/>
            <a:ext cx="1391658" cy="400110"/>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Port Hudson surrenders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July 1863</a:t>
            </a:r>
            <a:endParaRPr lang="en-US" altLang="en-US" sz="1000" dirty="0">
              <a:latin typeface="Times New Roman" panose="02020603050405020304" pitchFamily="18" charset="0"/>
              <a:cs typeface="Times New Roman" panose="02020603050405020304" pitchFamily="18" charset="0"/>
            </a:endParaRPr>
          </a:p>
        </p:txBody>
      </p:sp>
      <p:sp>
        <p:nvSpPr>
          <p:cNvPr id="51" name="TextBox 50"/>
          <p:cNvSpPr txBox="1"/>
          <p:nvPr/>
        </p:nvSpPr>
        <p:spPr>
          <a:xfrm>
            <a:off x="3810000" y="4343400"/>
            <a:ext cx="1524000"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Union uses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African-American troops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at Port Hudson</a:t>
            </a:r>
            <a:endParaRPr lang="en-US" altLang="en-US" sz="1000" dirty="0">
              <a:latin typeface="Times New Roman" panose="02020603050405020304" pitchFamily="18" charset="0"/>
              <a:cs typeface="Times New Roman" panose="02020603050405020304" pitchFamily="18" charset="0"/>
            </a:endParaRPr>
          </a:p>
        </p:txBody>
      </p:sp>
      <p:cxnSp>
        <p:nvCxnSpPr>
          <p:cNvPr id="59" name="Elbow Connector 58"/>
          <p:cNvCxnSpPr>
            <a:stCxn id="61" idx="2"/>
          </p:cNvCxnSpPr>
          <p:nvPr/>
        </p:nvCxnSpPr>
        <p:spPr>
          <a:xfrm rot="16200000" flipH="1">
            <a:off x="3752201" y="2914001"/>
            <a:ext cx="495004" cy="77793"/>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465507" y="2151398"/>
            <a:ext cx="990600"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Emancipation</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Proclamation</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Jan 1863</a:t>
            </a:r>
            <a:endParaRPr lang="en-US" altLang="en-US" sz="1000"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4659527" y="2209800"/>
            <a:ext cx="1360273" cy="400110"/>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Red River Campaign</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March 1864</a:t>
            </a:r>
            <a:endParaRPr lang="en-US" altLang="en-US" sz="1000" dirty="0">
              <a:latin typeface="Times New Roman" panose="02020603050405020304" pitchFamily="18" charset="0"/>
              <a:cs typeface="Times New Roman" panose="02020603050405020304" pitchFamily="18" charset="0"/>
            </a:endParaRPr>
          </a:p>
        </p:txBody>
      </p:sp>
      <p:cxnSp>
        <p:nvCxnSpPr>
          <p:cNvPr id="69" name="Elbow Connector 68"/>
          <p:cNvCxnSpPr/>
          <p:nvPr/>
        </p:nvCxnSpPr>
        <p:spPr>
          <a:xfrm rot="5400000">
            <a:off x="4984791" y="2852950"/>
            <a:ext cx="565549" cy="12935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16200000" flipV="1">
            <a:off x="4772260" y="4030857"/>
            <a:ext cx="1315995" cy="41708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171645" y="4876800"/>
            <a:ext cx="1000555"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Union takes Alexandria  March1864</a:t>
            </a:r>
            <a:endParaRPr lang="en-US" altLang="en-US" sz="1000" dirty="0">
              <a:latin typeface="Times New Roman" panose="02020603050405020304" pitchFamily="18" charset="0"/>
              <a:cs typeface="Times New Roman" panose="02020603050405020304" pitchFamily="18" charset="0"/>
            </a:endParaRPr>
          </a:p>
        </p:txBody>
      </p:sp>
      <p:cxnSp>
        <p:nvCxnSpPr>
          <p:cNvPr id="73" name="Elbow Connector 72"/>
          <p:cNvCxnSpPr>
            <a:stCxn id="75" idx="0"/>
          </p:cNvCxnSpPr>
          <p:nvPr/>
        </p:nvCxnSpPr>
        <p:spPr>
          <a:xfrm rot="5400000" flipH="1" flipV="1">
            <a:off x="1621536" y="3781643"/>
            <a:ext cx="970001" cy="569518"/>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205154" y="4551402"/>
            <a:ext cx="1233246"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Ft. Sumter attacked</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April 1861</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Civil War!</a:t>
            </a:r>
            <a:endParaRPr lang="en-US" altLang="en-US" sz="1000" dirty="0">
              <a:latin typeface="Times New Roman" panose="02020603050405020304" pitchFamily="18" charset="0"/>
              <a:cs typeface="Times New Roman" panose="02020603050405020304" pitchFamily="18" charset="0"/>
            </a:endParaRPr>
          </a:p>
        </p:txBody>
      </p:sp>
      <p:cxnSp>
        <p:nvCxnSpPr>
          <p:cNvPr id="76" name="Elbow Connector 75"/>
          <p:cNvCxnSpPr/>
          <p:nvPr/>
        </p:nvCxnSpPr>
        <p:spPr>
          <a:xfrm rot="16200000" flipH="1">
            <a:off x="1288163" y="2666786"/>
            <a:ext cx="540853" cy="52637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85800" y="2113002"/>
            <a:ext cx="1143000" cy="553998"/>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Abraham Lincoln elected president Nov 1860</a:t>
            </a:r>
            <a:endParaRPr lang="en-US" altLang="en-US" sz="1000" dirty="0">
              <a:latin typeface="Times New Roman" panose="02020603050405020304" pitchFamily="18" charset="0"/>
              <a:cs typeface="Times New Roman" panose="02020603050405020304" pitchFamily="18" charset="0"/>
            </a:endParaRPr>
          </a:p>
        </p:txBody>
      </p:sp>
      <p:sp>
        <p:nvSpPr>
          <p:cNvPr id="84" name="TextBox 83"/>
          <p:cNvSpPr txBox="1"/>
          <p:nvPr/>
        </p:nvSpPr>
        <p:spPr>
          <a:xfrm>
            <a:off x="5638800" y="1828800"/>
            <a:ext cx="1034022" cy="400110"/>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Lee surrenders April 1865</a:t>
            </a:r>
            <a:endParaRPr lang="en-US" altLang="en-US" sz="1000" dirty="0">
              <a:latin typeface="Times New Roman" panose="02020603050405020304" pitchFamily="18" charset="0"/>
              <a:cs typeface="Times New Roman" panose="02020603050405020304" pitchFamily="18" charset="0"/>
            </a:endParaRPr>
          </a:p>
        </p:txBody>
      </p:sp>
      <p:cxnSp>
        <p:nvCxnSpPr>
          <p:cNvPr id="85" name="Elbow Connector 84"/>
          <p:cNvCxnSpPr>
            <a:stCxn id="84" idx="2"/>
          </p:cNvCxnSpPr>
          <p:nvPr/>
        </p:nvCxnSpPr>
        <p:spPr>
          <a:xfrm rot="16200000" flipH="1">
            <a:off x="5758558" y="2626163"/>
            <a:ext cx="971490" cy="176984"/>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94" idx="2"/>
          </p:cNvCxnSpPr>
          <p:nvPr/>
        </p:nvCxnSpPr>
        <p:spPr>
          <a:xfrm rot="5400000">
            <a:off x="5927779" y="2278410"/>
            <a:ext cx="1509101" cy="343301"/>
          </a:xfrm>
          <a:prstGeom prst="bentConnector3">
            <a:avLst>
              <a:gd name="adj1" fmla="val 62984"/>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096000" y="1295400"/>
            <a:ext cx="1515957" cy="400110"/>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Last Confederate army surrenders June 1865</a:t>
            </a:r>
            <a:endParaRPr lang="en-US" altLang="en-US" sz="1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6781800" y="2077998"/>
            <a:ext cx="1000555" cy="400110"/>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Civil Rights Act of 1866</a:t>
            </a:r>
            <a:endParaRPr lang="en-US" altLang="en-US" sz="1000" dirty="0">
              <a:latin typeface="Times New Roman" panose="02020603050405020304" pitchFamily="18" charset="0"/>
              <a:cs typeface="Times New Roman" panose="02020603050405020304" pitchFamily="18" charset="0"/>
            </a:endParaRPr>
          </a:p>
        </p:txBody>
      </p:sp>
      <p:cxnSp>
        <p:nvCxnSpPr>
          <p:cNvPr id="40" name="Elbow Connector 39"/>
          <p:cNvCxnSpPr/>
          <p:nvPr/>
        </p:nvCxnSpPr>
        <p:spPr>
          <a:xfrm rot="16200000" flipV="1">
            <a:off x="7508011" y="3784163"/>
            <a:ext cx="609598" cy="204075"/>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229045" y="4170402"/>
            <a:ext cx="1457755" cy="707886"/>
          </a:xfrm>
          <a:prstGeom prst="rect">
            <a:avLst/>
          </a:prstGeom>
          <a:noFill/>
        </p:spPr>
        <p:txBody>
          <a:bodyPr wrap="squar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Tennessee 1</a:t>
            </a:r>
            <a:r>
              <a:rPr lang="en-US" altLang="en-US" sz="1000" baseline="30000" dirty="0" smtClean="0">
                <a:latin typeface="Times New Roman" panose="02020603050405020304" pitchFamily="18" charset="0"/>
                <a:cs typeface="Times New Roman" panose="02020603050405020304" pitchFamily="18" charset="0"/>
              </a:rPr>
              <a:t>st</a:t>
            </a:r>
            <a:r>
              <a:rPr lang="en-US" altLang="en-US" sz="1000" dirty="0" smtClean="0">
                <a:latin typeface="Times New Roman" panose="02020603050405020304" pitchFamily="18" charset="0"/>
                <a:cs typeface="Times New Roman" panose="02020603050405020304" pitchFamily="18" charset="0"/>
              </a:rPr>
              <a:t> Confederate State readmitted to Union</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July 1866</a:t>
            </a:r>
            <a:endParaRPr lang="en-US" altLang="en-US" sz="1000" dirty="0">
              <a:latin typeface="Times New Roman" panose="02020603050405020304" pitchFamily="18" charset="0"/>
              <a:cs typeface="Times New Roman" panose="02020603050405020304" pitchFamily="18" charset="0"/>
            </a:endParaRPr>
          </a:p>
        </p:txBody>
      </p:sp>
      <p:cxnSp>
        <p:nvCxnSpPr>
          <p:cNvPr id="48" name="Elbow Connector 47"/>
          <p:cNvCxnSpPr/>
          <p:nvPr/>
        </p:nvCxnSpPr>
        <p:spPr>
          <a:xfrm rot="16200000" flipV="1">
            <a:off x="6013876" y="3784162"/>
            <a:ext cx="609598" cy="204075"/>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943600" y="4191000"/>
            <a:ext cx="1000555" cy="553998"/>
          </a:xfrm>
          <a:prstGeom prst="rect">
            <a:avLst/>
          </a:prstGeom>
          <a:noFill/>
        </p:spPr>
        <p:txBody>
          <a:bodyPr wrap="square" rtlCol="0">
            <a:spAutoFit/>
          </a:bodyPr>
          <a:lstStyle/>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R</a:t>
            </a:r>
            <a:r>
              <a:rPr lang="en-US" altLang="en-US" sz="1000" dirty="0" smtClean="0">
                <a:latin typeface="Times New Roman" panose="02020603050405020304" pitchFamily="18" charset="0"/>
                <a:cs typeface="Times New Roman" panose="02020603050405020304" pitchFamily="18" charset="0"/>
              </a:rPr>
              <a:t>econstruction  in Louisiana</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March 1865</a:t>
            </a:r>
            <a:endParaRPr lang="en-US" altLang="en-US" sz="1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43249" y="5430798"/>
            <a:ext cx="1406154" cy="461665"/>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Black = Louisiana</a:t>
            </a:r>
          </a:p>
          <a:p>
            <a:r>
              <a:rPr lang="en-US" sz="1200" dirty="0" smtClean="0">
                <a:solidFill>
                  <a:srgbClr val="FF0000"/>
                </a:solidFill>
                <a:latin typeface="Times New Roman" panose="02020603050405020304" pitchFamily="18" charset="0"/>
                <a:cs typeface="Times New Roman" panose="02020603050405020304" pitchFamily="18" charset="0"/>
              </a:rPr>
              <a:t>Red = Other Events</a:t>
            </a:r>
            <a:endParaRPr lang="en-US" sz="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52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6" name="TextBox 5"/>
          <p:cNvSpPr txBox="1"/>
          <p:nvPr/>
        </p:nvSpPr>
        <p:spPr>
          <a:xfrm>
            <a:off x="381000" y="1066800"/>
            <a:ext cx="63246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he </a:t>
            </a:r>
            <a:r>
              <a:rPr lang="en-US" sz="2000" b="1" dirty="0">
                <a:latin typeface="Times New Roman" panose="02020603050405020304" pitchFamily="18" charset="0"/>
                <a:cs typeface="Times New Roman" panose="02020603050405020304" pitchFamily="18" charset="0"/>
              </a:rPr>
              <a:t>Red River </a:t>
            </a:r>
            <a:r>
              <a:rPr lang="en-US" sz="2000" b="1" dirty="0" smtClean="0">
                <a:latin typeface="Times New Roman" panose="02020603050405020304" pitchFamily="18" charset="0"/>
                <a:cs typeface="Times New Roman" panose="02020603050405020304" pitchFamily="18" charset="0"/>
              </a:rPr>
              <a:t>Campaign – March 10 to May 22, 1864</a:t>
            </a:r>
            <a:endParaRPr lang="en-US" sz="20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Union forces cross the Cane River, March 1864</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rot="16200000">
            <a:off x="6508608" y="4631400"/>
            <a:ext cx="265220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Library </a:t>
            </a:r>
            <a:r>
              <a:rPr lang="en-US" sz="1200" dirty="0">
                <a:latin typeface="Times New Roman" panose="02020603050405020304" pitchFamily="18" charset="0"/>
                <a:cs typeface="Times New Roman" panose="02020603050405020304" pitchFamily="18" charset="0"/>
              </a:rPr>
              <a:t>of Congress LC-USZ62-111176</a:t>
            </a:r>
          </a:p>
        </p:txBody>
      </p:sp>
      <p:pic>
        <p:nvPicPr>
          <p:cNvPr id="1026" name="Picture 2" descr="http://baileysdam.businesscatalyst.com/images/crossingca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4410" y="1600200"/>
            <a:ext cx="6217833" cy="4419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3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6" name="TextBox 5"/>
          <p:cNvSpPr txBox="1"/>
          <p:nvPr/>
        </p:nvSpPr>
        <p:spPr>
          <a:xfrm>
            <a:off x="381000" y="1066800"/>
            <a:ext cx="63246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he </a:t>
            </a:r>
            <a:r>
              <a:rPr lang="en-US" sz="2000" b="1" dirty="0">
                <a:latin typeface="Times New Roman" panose="02020603050405020304" pitchFamily="18" charset="0"/>
                <a:cs typeface="Times New Roman" panose="02020603050405020304" pitchFamily="18" charset="0"/>
              </a:rPr>
              <a:t>Red River </a:t>
            </a:r>
            <a:r>
              <a:rPr lang="en-US" sz="2000" b="1" dirty="0" smtClean="0">
                <a:latin typeface="Times New Roman" panose="02020603050405020304" pitchFamily="18" charset="0"/>
                <a:cs typeface="Times New Roman" panose="02020603050405020304" pitchFamily="18" charset="0"/>
              </a:rPr>
              <a:t>Campaign – March 10 to May 22, 1864</a:t>
            </a:r>
            <a:endParaRPr lang="en-US" sz="20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Union boats on the Red River at Alexandria, 1864</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rot="16200000">
            <a:off x="7308007" y="4892559"/>
            <a:ext cx="2175788" cy="276999"/>
          </a:xfrm>
          <a:prstGeom prst="rect">
            <a:avLst/>
          </a:prstGeom>
          <a:noFill/>
        </p:spPr>
        <p:txBody>
          <a:bodyPr wrap="none" rtlCol="0">
            <a:spAutoFit/>
          </a:bodyPr>
          <a:lstStyle/>
          <a:p>
            <a:r>
              <a:rPr lang="en-US" sz="1200" i="1" dirty="0" smtClean="0">
                <a:latin typeface="Times New Roman" panose="02020603050405020304" pitchFamily="18" charset="0"/>
                <a:cs typeface="Times New Roman" panose="02020603050405020304" pitchFamily="18" charset="0"/>
              </a:rPr>
              <a:t>Harper’s Weekly</a:t>
            </a:r>
            <a:r>
              <a:rPr lang="en-US" sz="1200" dirty="0" smtClean="0">
                <a:latin typeface="Times New Roman" panose="02020603050405020304" pitchFamily="18" charset="0"/>
                <a:cs typeface="Times New Roman" panose="02020603050405020304" pitchFamily="18" charset="0"/>
              </a:rPr>
              <a:t>, April 30, 1864</a:t>
            </a:r>
            <a:endParaRPr lang="en-US" sz="1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574292"/>
            <a:ext cx="7315200" cy="4471416"/>
          </a:xfrm>
          <a:prstGeom prst="rect">
            <a:avLst/>
          </a:prstGeom>
          <a:ln>
            <a:solidFill>
              <a:schemeClr val="tx1"/>
            </a:solidFill>
          </a:ln>
        </p:spPr>
      </p:pic>
      <p:cxnSp>
        <p:nvCxnSpPr>
          <p:cNvPr id="12" name="Straight Arrow Connector 11"/>
          <p:cNvCxnSpPr/>
          <p:nvPr/>
        </p:nvCxnSpPr>
        <p:spPr>
          <a:xfrm>
            <a:off x="6096000" y="3555831"/>
            <a:ext cx="189456" cy="2910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07929" y="3048000"/>
            <a:ext cx="746166"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Ironclad</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3307929" y="3320143"/>
            <a:ext cx="373083" cy="8170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16227" y="3039062"/>
            <a:ext cx="848117"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Transport</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1540286" y="3339006"/>
            <a:ext cx="288514" cy="6480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26043" y="3094166"/>
            <a:ext cx="1419428" cy="461665"/>
          </a:xfrm>
          <a:prstGeom prst="rect">
            <a:avLst/>
          </a:prstGeom>
          <a:noFill/>
        </p:spPr>
        <p:txBody>
          <a:bodyPr wrap="none" rtlCol="0">
            <a:spAutoFit/>
          </a:bodyPr>
          <a:lstStyle/>
          <a:p>
            <a:pPr algn="ctr"/>
            <a:r>
              <a:rPr lang="en-US" sz="1200" b="1" dirty="0" smtClean="0">
                <a:solidFill>
                  <a:srgbClr val="FF0000"/>
                </a:solidFill>
                <a:latin typeface="Times New Roman" panose="02020603050405020304" pitchFamily="18" charset="0"/>
                <a:cs typeface="Times New Roman" panose="02020603050405020304" pitchFamily="18" charset="0"/>
              </a:rPr>
              <a:t>Steamer converted</a:t>
            </a:r>
          </a:p>
          <a:p>
            <a:pPr algn="ctr"/>
            <a:r>
              <a:rPr lang="en-US" sz="1200" b="1" dirty="0" smtClean="0">
                <a:solidFill>
                  <a:srgbClr val="FF0000"/>
                </a:solidFill>
                <a:latin typeface="Times New Roman" panose="02020603050405020304" pitchFamily="18" charset="0"/>
                <a:cs typeface="Times New Roman" panose="02020603050405020304" pitchFamily="18" charset="0"/>
              </a:rPr>
              <a:t>to transport</a:t>
            </a:r>
            <a:endParaRPr lang="en-US" sz="1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710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4" name="TextBox 3"/>
          <p:cNvSpPr txBox="1"/>
          <p:nvPr/>
        </p:nvSpPr>
        <p:spPr>
          <a:xfrm>
            <a:off x="152400" y="1066800"/>
            <a:ext cx="6349308" cy="193899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The Red River Campaign – March 10 to May 22, 1864</a:t>
            </a:r>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Union Officers</a:t>
            </a: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Major General Nathaniel </a:t>
            </a:r>
            <a:r>
              <a:rPr lang="en-US" sz="2000" dirty="0" smtClean="0">
                <a:latin typeface="Times New Roman" panose="02020603050405020304" pitchFamily="18" charset="0"/>
                <a:cs typeface="Times New Roman" panose="02020603050405020304" pitchFamily="18" charset="0"/>
              </a:rPr>
              <a:t>Banks -  Army</a:t>
            </a:r>
            <a:endParaRPr lang="en-US"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Rear Admiral </a:t>
            </a:r>
            <a:r>
              <a:rPr lang="en-US" sz="2000" dirty="0">
                <a:latin typeface="Times New Roman" panose="02020603050405020304" pitchFamily="18" charset="0"/>
                <a:cs typeface="Times New Roman" panose="02020603050405020304" pitchFamily="18" charset="0"/>
              </a:rPr>
              <a:t>David </a:t>
            </a:r>
            <a:r>
              <a:rPr lang="en-US" sz="2000" dirty="0" smtClean="0">
                <a:latin typeface="Times New Roman" panose="02020603050405020304" pitchFamily="18" charset="0"/>
                <a:cs typeface="Times New Roman" panose="02020603050405020304" pitchFamily="18" charset="0"/>
              </a:rPr>
              <a:t>Porter - Navy</a:t>
            </a:r>
            <a:endParaRPr lang="en-US"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Lt. Colonel Joseph </a:t>
            </a:r>
            <a:r>
              <a:rPr lang="en-US" sz="2000" dirty="0" smtClean="0">
                <a:latin typeface="Times New Roman" panose="02020603050405020304" pitchFamily="18" charset="0"/>
                <a:cs typeface="Times New Roman" panose="02020603050405020304" pitchFamily="18" charset="0"/>
              </a:rPr>
              <a:t>Bailey -  Army Engineer</a:t>
            </a:r>
          </a:p>
        </p:txBody>
      </p:sp>
      <p:sp>
        <p:nvSpPr>
          <p:cNvPr id="3" name="TextBox 2"/>
          <p:cNvSpPr txBox="1"/>
          <p:nvPr/>
        </p:nvSpPr>
        <p:spPr>
          <a:xfrm>
            <a:off x="5917715" y="4793980"/>
            <a:ext cx="1165364"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Porter</a:t>
            </a:r>
            <a:endParaRPr lang="en-US" sz="1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543801" y="3581400"/>
            <a:ext cx="1272244"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Banks</a:t>
            </a:r>
            <a:endParaRPr lang="en-US" sz="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543800" y="5590401"/>
            <a:ext cx="1268619"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Bailey</a:t>
            </a:r>
            <a:endParaRPr lang="en-US" sz="12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898761"/>
            <a:ext cx="1293736" cy="1645920"/>
          </a:xfrm>
          <a:prstGeom prst="rect">
            <a:avLst/>
          </a:prstGeom>
          <a:ln>
            <a:solidFill>
              <a:schemeClr val="tx1"/>
            </a:solidFill>
          </a:ln>
        </p:spPr>
      </p:pic>
      <p:sp>
        <p:nvSpPr>
          <p:cNvPr id="13" name="TextBox 12"/>
          <p:cNvSpPr txBox="1"/>
          <p:nvPr/>
        </p:nvSpPr>
        <p:spPr>
          <a:xfrm>
            <a:off x="685800" y="6123801"/>
            <a:ext cx="1191491"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Taylor</a:t>
            </a:r>
            <a:endParaRPr lang="en-US"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877291" y="4648200"/>
            <a:ext cx="4092723" cy="707886"/>
          </a:xfrm>
          <a:prstGeom prst="rect">
            <a:avLst/>
          </a:prstGeom>
          <a:noFill/>
        </p:spPr>
        <p:txBody>
          <a:bodyPr wrap="none" rtlCol="0">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Confederate </a:t>
            </a:r>
            <a:r>
              <a:rPr lang="en-US" sz="2000" dirty="0" smtClean="0">
                <a:latin typeface="Times New Roman" panose="02020603050405020304" pitchFamily="18" charset="0"/>
                <a:cs typeface="Times New Roman" panose="02020603050405020304" pitchFamily="18" charset="0"/>
              </a:rPr>
              <a:t>Officer</a:t>
            </a:r>
            <a:endParaRPr lang="en-US"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Major General Richard </a:t>
            </a:r>
            <a:r>
              <a:rPr lang="en-US" sz="2000" dirty="0" smtClean="0">
                <a:latin typeface="Times New Roman" panose="02020603050405020304" pitchFamily="18" charset="0"/>
                <a:cs typeface="Times New Roman" panose="02020603050405020304" pitchFamily="18" charset="0"/>
              </a:rPr>
              <a:t>Taylor</a:t>
            </a: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85" y="3200400"/>
            <a:ext cx="1645919" cy="914400"/>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999" y="1905000"/>
            <a:ext cx="1593269" cy="914400"/>
          </a:xfrm>
          <a:prstGeom prst="rect">
            <a:avLst/>
          </a:prstGeom>
          <a:ln>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4419600"/>
            <a:ext cx="1212198" cy="1645920"/>
          </a:xfrm>
          <a:prstGeom prst="rect">
            <a:avLst/>
          </a:prstGeom>
          <a:ln>
            <a:solidFill>
              <a:schemeClr val="tx1"/>
            </a:solid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801" y="1877291"/>
            <a:ext cx="1165635" cy="1645920"/>
          </a:xfrm>
          <a:prstGeom prst="rect">
            <a:avLst/>
          </a:prstGeom>
          <a:ln>
            <a:solidFill>
              <a:schemeClr val="tx1"/>
            </a:solidFill>
          </a:ln>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1518" y="3091089"/>
            <a:ext cx="1168603" cy="1645920"/>
          </a:xfrm>
          <a:prstGeom prst="rect">
            <a:avLst/>
          </a:prstGeom>
          <a:ln>
            <a:solidFill>
              <a:schemeClr val="tx1"/>
            </a:solidFill>
          </a:ln>
        </p:spPr>
      </p:pic>
    </p:spTree>
    <p:extLst>
      <p:ext uri="{BB962C8B-B14F-4D97-AF65-F5344CB8AC3E}">
        <p14:creationId xmlns:p14="http://schemas.microsoft.com/office/powerpoint/2010/main" val="3174359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8" name="TextBox 7"/>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Map of the Red River Campaign, 1864</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398" y="1216437"/>
            <a:ext cx="5692961" cy="4773168"/>
          </a:xfrm>
          <a:prstGeom prst="rect">
            <a:avLst/>
          </a:prstGeom>
          <a:ln>
            <a:solidFill>
              <a:schemeClr val="tx1"/>
            </a:solidFill>
          </a:ln>
        </p:spPr>
      </p:pic>
      <p:pic>
        <p:nvPicPr>
          <p:cNvPr id="1026" name="Picture 2" descr="\teachers module map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608" y="1217603"/>
            <a:ext cx="2227042" cy="25062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4-Point Star 9"/>
          <p:cNvSpPr/>
          <p:nvPr/>
        </p:nvSpPr>
        <p:spPr>
          <a:xfrm rot="5400000">
            <a:off x="7484739" y="2165028"/>
            <a:ext cx="45719" cy="45719"/>
          </a:xfrm>
          <a:prstGeom prst="star4">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24400" y="2152649"/>
            <a:ext cx="1219200" cy="369332"/>
          </a:xfrm>
          <a:prstGeom prst="rect">
            <a:avLst/>
          </a:prstGeom>
          <a:noFill/>
        </p:spPr>
        <p:txBody>
          <a:bodyPr wrap="square" rtlCol="0">
            <a:spAutoFit/>
          </a:bodyPr>
          <a:lstStyle/>
          <a:p>
            <a:endParaRPr lang="en-US" dirty="0">
              <a:latin typeface="Aharoni" panose="02010803020104030203" pitchFamily="2" charset="-79"/>
              <a:cs typeface="Aharoni" panose="02010803020104030203" pitchFamily="2" charset="-79"/>
            </a:endParaRPr>
          </a:p>
        </p:txBody>
      </p:sp>
      <p:grpSp>
        <p:nvGrpSpPr>
          <p:cNvPr id="3" name="Group 2"/>
          <p:cNvGrpSpPr/>
          <p:nvPr/>
        </p:nvGrpSpPr>
        <p:grpSpPr>
          <a:xfrm>
            <a:off x="4078224" y="2715768"/>
            <a:ext cx="2333902" cy="1987296"/>
            <a:chOff x="4078224" y="2715768"/>
            <a:chExt cx="2333902" cy="1987296"/>
          </a:xfrm>
        </p:grpSpPr>
        <p:sp>
          <p:nvSpPr>
            <p:cNvPr id="5" name="4-Point Star 4"/>
            <p:cNvSpPr/>
            <p:nvPr/>
          </p:nvSpPr>
          <p:spPr>
            <a:xfrm>
              <a:off x="4078224" y="4626864"/>
              <a:ext cx="72390" cy="76200"/>
            </a:xfrm>
            <a:prstGeom prst="star4">
              <a:avLst>
                <a:gd name="adj" fmla="val 18749"/>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sp>
          <p:nvSpPr>
            <p:cNvPr id="7" name="TextBox 6"/>
            <p:cNvSpPr txBox="1"/>
            <p:nvPr/>
          </p:nvSpPr>
          <p:spPr>
            <a:xfrm>
              <a:off x="4583327" y="2715768"/>
              <a:ext cx="1828799" cy="353943"/>
            </a:xfrm>
            <a:prstGeom prst="rect">
              <a:avLst/>
            </a:prstGeom>
            <a:noFill/>
          </p:spPr>
          <p:txBody>
            <a:bodyPr wrap="square" rtlCol="0">
              <a:spAutoFit/>
            </a:bodyPr>
            <a:lstStyle/>
            <a:p>
              <a:r>
                <a:rPr lang="en-US" sz="1600" dirty="0" smtClean="0">
                  <a:latin typeface="Aharoni" panose="02010803020104030203" pitchFamily="2" charset="-79"/>
                  <a:cs typeface="Aharoni" panose="02010803020104030203" pitchFamily="2" charset="-79"/>
                </a:rPr>
                <a:t> </a:t>
              </a:r>
              <a:r>
                <a:rPr lang="en-US" sz="1700" dirty="0" smtClean="0">
                  <a:solidFill>
                    <a:srgbClr val="C00000"/>
                  </a:solidFill>
                  <a:latin typeface="Tw Cen MT" panose="020B0602020104020603" pitchFamily="34" charset="0"/>
                  <a:cs typeface="Aharoni" panose="02010803020104030203" pitchFamily="2" charset="-79"/>
                </a:rPr>
                <a:t>Bailey’s Dam</a:t>
              </a:r>
              <a:endParaRPr lang="en-US" sz="1700" dirty="0">
                <a:solidFill>
                  <a:srgbClr val="C00000"/>
                </a:solidFill>
                <a:latin typeface="Tw Cen MT" panose="020B0602020104020603" pitchFamily="34" charset="0"/>
                <a:cs typeface="Aharoni" panose="02010803020104030203" pitchFamily="2" charset="-79"/>
              </a:endParaRPr>
            </a:p>
          </p:txBody>
        </p:sp>
        <p:sp>
          <p:nvSpPr>
            <p:cNvPr id="12" name="4-Point Star 11"/>
            <p:cNvSpPr/>
            <p:nvPr/>
          </p:nvSpPr>
          <p:spPr>
            <a:xfrm>
              <a:off x="4362970" y="2854639"/>
              <a:ext cx="72390" cy="76200"/>
            </a:xfrm>
            <a:prstGeom prst="star4">
              <a:avLst>
                <a:gd name="adj" fmla="val 18749"/>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p>
          </p:txBody>
        </p:sp>
      </p:grpSp>
    </p:spTree>
    <p:extLst>
      <p:ext uri="{BB962C8B-B14F-4D97-AF65-F5344CB8AC3E}">
        <p14:creationId xmlns:p14="http://schemas.microsoft.com/office/powerpoint/2010/main" val="752545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1066800"/>
          </a:xfrm>
        </p:spPr>
        <p:txBody>
          <a:bodyPr/>
          <a:lstStyle/>
          <a:p>
            <a:r>
              <a:rPr lang="en-US" b="1" dirty="0">
                <a:latin typeface="Bradley Hand ITC" panose="03070402050302030203" pitchFamily="66" charset="0"/>
              </a:rPr>
              <a:t>Bailey’s Dam</a:t>
            </a:r>
          </a:p>
        </p:txBody>
      </p:sp>
      <p:sp>
        <p:nvSpPr>
          <p:cNvPr id="5" name="TextBox 4"/>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Confederate attack on Union boats in Red River, 1864</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rot="16200000">
            <a:off x="4742221" y="3819980"/>
            <a:ext cx="4106958"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Harper’s Weekly </a:t>
            </a:r>
            <a:r>
              <a:rPr lang="en-US" sz="1200" dirty="0">
                <a:latin typeface="Times New Roman" panose="02020603050405020304" pitchFamily="18" charset="0"/>
                <a:cs typeface="Times New Roman" panose="02020603050405020304" pitchFamily="18" charset="0"/>
              </a:rPr>
              <a:t>1864, Library of Congress LC-USZ62-117668</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456" y="1219200"/>
            <a:ext cx="4133088" cy="4800600"/>
          </a:xfrm>
          <a:prstGeom prst="rect">
            <a:avLst/>
          </a:prstGeom>
          <a:ln>
            <a:solidFill>
              <a:schemeClr val="tx1"/>
            </a:solidFill>
          </a:ln>
        </p:spPr>
      </p:pic>
    </p:spTree>
    <p:extLst>
      <p:ext uri="{BB962C8B-B14F-4D97-AF65-F5344CB8AC3E}">
        <p14:creationId xmlns:p14="http://schemas.microsoft.com/office/powerpoint/2010/main" val="262355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21269</TotalTime>
  <Words>4354</Words>
  <Application>Microsoft Office PowerPoint</Application>
  <PresentationFormat>On-screen Show (4:3)</PresentationFormat>
  <Paragraphs>458</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Aharoni</vt:lpstr>
      <vt:lpstr>Arial</vt:lpstr>
      <vt:lpstr>Bradley Hand ITC</vt:lpstr>
      <vt:lpstr>Calibri</vt:lpstr>
      <vt:lpstr>Matura MT Script Capitals</vt:lpstr>
      <vt:lpstr>Times New Roman</vt:lpstr>
      <vt:lpstr>Tw Cen MT</vt:lpstr>
      <vt:lpstr>Wingdings</vt:lpstr>
      <vt:lpstr>Office Theme</vt:lpstr>
      <vt:lpstr>Bailey’s Dam  1864</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vt:lpstr>
      <vt:lpstr>Bailey’s Dam  1864</vt:lpstr>
    </vt:vector>
  </TitlesOfParts>
  <Compan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Marksville</dc:title>
  <dc:creator>Julie Doucet</dc:creator>
  <cp:lastModifiedBy>Nancy Hawkins</cp:lastModifiedBy>
  <cp:revision>1213</cp:revision>
  <cp:lastPrinted>2016-12-21T20:38:52Z</cp:lastPrinted>
  <dcterms:created xsi:type="dcterms:W3CDTF">2014-09-25T18:11:25Z</dcterms:created>
  <dcterms:modified xsi:type="dcterms:W3CDTF">2016-12-21T20:55:51Z</dcterms:modified>
</cp:coreProperties>
</file>