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0" r:id="rId3"/>
    <p:sldId id="322" r:id="rId4"/>
    <p:sldId id="257" r:id="rId5"/>
    <p:sldId id="263" r:id="rId6"/>
    <p:sldId id="264" r:id="rId7"/>
    <p:sldId id="271" r:id="rId8"/>
    <p:sldId id="297" r:id="rId9"/>
    <p:sldId id="298" r:id="rId10"/>
    <p:sldId id="312" r:id="rId11"/>
    <p:sldId id="272" r:id="rId12"/>
    <p:sldId id="269" r:id="rId13"/>
    <p:sldId id="292" r:id="rId14"/>
    <p:sldId id="261" r:id="rId15"/>
    <p:sldId id="313" r:id="rId16"/>
    <p:sldId id="287" r:id="rId17"/>
    <p:sldId id="281" r:id="rId18"/>
    <p:sldId id="284" r:id="rId19"/>
    <p:sldId id="282" r:id="rId20"/>
    <p:sldId id="258" r:id="rId21"/>
    <p:sldId id="299" r:id="rId22"/>
    <p:sldId id="301" r:id="rId23"/>
    <p:sldId id="259" r:id="rId24"/>
    <p:sldId id="288" r:id="rId25"/>
    <p:sldId id="300" r:id="rId26"/>
    <p:sldId id="317" r:id="rId27"/>
    <p:sldId id="302" r:id="rId28"/>
    <p:sldId id="303" r:id="rId29"/>
    <p:sldId id="290" r:id="rId30"/>
    <p:sldId id="316" r:id="rId31"/>
    <p:sldId id="293" r:id="rId32"/>
    <p:sldId id="305" r:id="rId33"/>
    <p:sldId id="276" r:id="rId34"/>
    <p:sldId id="294" r:id="rId35"/>
    <p:sldId id="304" r:id="rId36"/>
    <p:sldId id="262" r:id="rId37"/>
    <p:sldId id="289" r:id="rId38"/>
    <p:sldId id="30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40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0ECA3-2CBE-4130-A54E-79A807908215}" v="14" dt="2023-01-05T21:19:22.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5" d="100"/>
          <a:sy n="115" d="100"/>
        </p:scale>
        <p:origin x="124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Ryan Gray" userId="1cfb7546-cb95-4b04-9ab5-660ede57405a" providerId="ADAL" clId="{BD20ECA3-2CBE-4130-A54E-79A807908215}"/>
    <pc:docChg chg="custSel modSld">
      <pc:chgData name="D. Ryan Gray" userId="1cfb7546-cb95-4b04-9ab5-660ede57405a" providerId="ADAL" clId="{BD20ECA3-2CBE-4130-A54E-79A807908215}" dt="2023-01-05T21:44:26.033" v="667" actId="20577"/>
      <pc:docMkLst>
        <pc:docMk/>
      </pc:docMkLst>
      <pc:sldChg chg="modSp mod">
        <pc:chgData name="D. Ryan Gray" userId="1cfb7546-cb95-4b04-9ab5-660ede57405a" providerId="ADAL" clId="{BD20ECA3-2CBE-4130-A54E-79A807908215}" dt="2023-01-05T21:28:45.853" v="617" actId="20577"/>
        <pc:sldMkLst>
          <pc:docMk/>
          <pc:sldMk cId="0" sldId="281"/>
        </pc:sldMkLst>
        <pc:spChg chg="mod">
          <ac:chgData name="D. Ryan Gray" userId="1cfb7546-cb95-4b04-9ab5-660ede57405a" providerId="ADAL" clId="{BD20ECA3-2CBE-4130-A54E-79A807908215}" dt="2023-01-05T21:28:45.853" v="617" actId="20577"/>
          <ac:spMkLst>
            <pc:docMk/>
            <pc:sldMk cId="0" sldId="281"/>
            <ac:spMk id="11" creationId="{00000000-0000-0000-0000-000000000000}"/>
          </ac:spMkLst>
        </pc:spChg>
      </pc:sldChg>
      <pc:sldChg chg="modSp mod">
        <pc:chgData name="D. Ryan Gray" userId="1cfb7546-cb95-4b04-9ab5-660ede57405a" providerId="ADAL" clId="{BD20ECA3-2CBE-4130-A54E-79A807908215}" dt="2023-01-05T21:31:32.630" v="635" actId="14100"/>
        <pc:sldMkLst>
          <pc:docMk/>
          <pc:sldMk cId="0" sldId="282"/>
        </pc:sldMkLst>
        <pc:spChg chg="mod">
          <ac:chgData name="D. Ryan Gray" userId="1cfb7546-cb95-4b04-9ab5-660ede57405a" providerId="ADAL" clId="{BD20ECA3-2CBE-4130-A54E-79A807908215}" dt="2023-01-05T21:31:32.630" v="635" actId="14100"/>
          <ac:spMkLst>
            <pc:docMk/>
            <pc:sldMk cId="0" sldId="282"/>
            <ac:spMk id="7" creationId="{00000000-0000-0000-0000-000000000000}"/>
          </ac:spMkLst>
        </pc:spChg>
      </pc:sldChg>
      <pc:sldChg chg="modSp mod">
        <pc:chgData name="D. Ryan Gray" userId="1cfb7546-cb95-4b04-9ab5-660ede57405a" providerId="ADAL" clId="{BD20ECA3-2CBE-4130-A54E-79A807908215}" dt="2023-01-05T21:26:29.203" v="503" actId="20577"/>
        <pc:sldMkLst>
          <pc:docMk/>
          <pc:sldMk cId="0" sldId="287"/>
        </pc:sldMkLst>
        <pc:spChg chg="mod">
          <ac:chgData name="D. Ryan Gray" userId="1cfb7546-cb95-4b04-9ab5-660ede57405a" providerId="ADAL" clId="{BD20ECA3-2CBE-4130-A54E-79A807908215}" dt="2023-01-05T21:26:29.203" v="503" actId="20577"/>
          <ac:spMkLst>
            <pc:docMk/>
            <pc:sldMk cId="0" sldId="287"/>
            <ac:spMk id="7" creationId="{8924F520-85BA-42D4-B840-C253FCA45B65}"/>
          </ac:spMkLst>
        </pc:spChg>
        <pc:picChg chg="mod">
          <ac:chgData name="D. Ryan Gray" userId="1cfb7546-cb95-4b04-9ab5-660ede57405a" providerId="ADAL" clId="{BD20ECA3-2CBE-4130-A54E-79A807908215}" dt="2023-01-05T21:26:07.280" v="498" actId="962"/>
          <ac:picMkLst>
            <pc:docMk/>
            <pc:sldMk cId="0" sldId="287"/>
            <ac:picMk id="5122" creationId="{00000000-0000-0000-0000-000000000000}"/>
          </ac:picMkLst>
        </pc:picChg>
      </pc:sldChg>
      <pc:sldChg chg="modSp mod">
        <pc:chgData name="D. Ryan Gray" userId="1cfb7546-cb95-4b04-9ab5-660ede57405a" providerId="ADAL" clId="{BD20ECA3-2CBE-4130-A54E-79A807908215}" dt="2023-01-05T21:40:25.122" v="665" actId="20577"/>
        <pc:sldMkLst>
          <pc:docMk/>
          <pc:sldMk cId="0" sldId="290"/>
        </pc:sldMkLst>
        <pc:spChg chg="mod">
          <ac:chgData name="D. Ryan Gray" userId="1cfb7546-cb95-4b04-9ab5-660ede57405a" providerId="ADAL" clId="{BD20ECA3-2CBE-4130-A54E-79A807908215}" dt="2023-01-05T21:39:27.228" v="663" actId="20577"/>
          <ac:spMkLst>
            <pc:docMk/>
            <pc:sldMk cId="0" sldId="290"/>
            <ac:spMk id="8" creationId="{00000000-0000-0000-0000-000000000000}"/>
          </ac:spMkLst>
        </pc:spChg>
        <pc:spChg chg="mod">
          <ac:chgData name="D. Ryan Gray" userId="1cfb7546-cb95-4b04-9ab5-660ede57405a" providerId="ADAL" clId="{BD20ECA3-2CBE-4130-A54E-79A807908215}" dt="2023-01-05T21:40:25.122" v="665" actId="20577"/>
          <ac:spMkLst>
            <pc:docMk/>
            <pc:sldMk cId="0" sldId="290"/>
            <ac:spMk id="10" creationId="{00000000-0000-0000-0000-000000000000}"/>
          </ac:spMkLst>
        </pc:spChg>
      </pc:sldChg>
      <pc:sldChg chg="modSp mod">
        <pc:chgData name="D. Ryan Gray" userId="1cfb7546-cb95-4b04-9ab5-660ede57405a" providerId="ADAL" clId="{BD20ECA3-2CBE-4130-A54E-79A807908215}" dt="2023-01-05T21:24:12.691" v="220" actId="20577"/>
        <pc:sldMkLst>
          <pc:docMk/>
          <pc:sldMk cId="0" sldId="292"/>
        </pc:sldMkLst>
        <pc:spChg chg="mod">
          <ac:chgData name="D. Ryan Gray" userId="1cfb7546-cb95-4b04-9ab5-660ede57405a" providerId="ADAL" clId="{BD20ECA3-2CBE-4130-A54E-79A807908215}" dt="2023-01-05T21:24:12.691" v="220" actId="20577"/>
          <ac:spMkLst>
            <pc:docMk/>
            <pc:sldMk cId="0" sldId="292"/>
            <ac:spMk id="6" creationId="{00000000-0000-0000-0000-000000000000}"/>
          </ac:spMkLst>
        </pc:spChg>
      </pc:sldChg>
      <pc:sldChg chg="modSp">
        <pc:chgData name="D. Ryan Gray" userId="1cfb7546-cb95-4b04-9ab5-660ede57405a" providerId="ADAL" clId="{BD20ECA3-2CBE-4130-A54E-79A807908215}" dt="2023-01-05T21:19:22.844" v="56" actId="20577"/>
        <pc:sldMkLst>
          <pc:docMk/>
          <pc:sldMk cId="0" sldId="297"/>
        </pc:sldMkLst>
        <pc:spChg chg="mod">
          <ac:chgData name="D. Ryan Gray" userId="1cfb7546-cb95-4b04-9ab5-660ede57405a" providerId="ADAL" clId="{BD20ECA3-2CBE-4130-A54E-79A807908215}" dt="2023-01-05T21:19:22.844" v="56" actId="20577"/>
          <ac:spMkLst>
            <pc:docMk/>
            <pc:sldMk cId="0" sldId="297"/>
            <ac:spMk id="9" creationId="{00000000-0000-0000-0000-000000000000}"/>
          </ac:spMkLst>
        </pc:spChg>
      </pc:sldChg>
      <pc:sldChg chg="modSp mod">
        <pc:chgData name="D. Ryan Gray" userId="1cfb7546-cb95-4b04-9ab5-660ede57405a" providerId="ADAL" clId="{BD20ECA3-2CBE-4130-A54E-79A807908215}" dt="2023-01-05T21:20:03.989" v="71" actId="20577"/>
        <pc:sldMkLst>
          <pc:docMk/>
          <pc:sldMk cId="0" sldId="298"/>
        </pc:sldMkLst>
        <pc:spChg chg="mod">
          <ac:chgData name="D. Ryan Gray" userId="1cfb7546-cb95-4b04-9ab5-660ede57405a" providerId="ADAL" clId="{BD20ECA3-2CBE-4130-A54E-79A807908215}" dt="2023-01-05T21:20:03.989" v="71" actId="20577"/>
          <ac:spMkLst>
            <pc:docMk/>
            <pc:sldMk cId="0" sldId="298"/>
            <ac:spMk id="8" creationId="{00000000-0000-0000-0000-000000000000}"/>
          </ac:spMkLst>
        </pc:spChg>
      </pc:sldChg>
      <pc:sldChg chg="modSp mod">
        <pc:chgData name="D. Ryan Gray" userId="1cfb7546-cb95-4b04-9ab5-660ede57405a" providerId="ADAL" clId="{BD20ECA3-2CBE-4130-A54E-79A807908215}" dt="2023-01-05T21:32:31.790" v="636" actId="1076"/>
        <pc:sldMkLst>
          <pc:docMk/>
          <pc:sldMk cId="0" sldId="301"/>
        </pc:sldMkLst>
        <pc:spChg chg="mod">
          <ac:chgData name="D. Ryan Gray" userId="1cfb7546-cb95-4b04-9ab5-660ede57405a" providerId="ADAL" clId="{BD20ECA3-2CBE-4130-A54E-79A807908215}" dt="2023-01-05T21:32:31.790" v="636" actId="1076"/>
          <ac:spMkLst>
            <pc:docMk/>
            <pc:sldMk cId="0" sldId="301"/>
            <ac:spMk id="2" creationId="{00000000-0000-0000-0000-000000000000}"/>
          </ac:spMkLst>
        </pc:spChg>
      </pc:sldChg>
      <pc:sldChg chg="modSp mod">
        <pc:chgData name="D. Ryan Gray" userId="1cfb7546-cb95-4b04-9ab5-660ede57405a" providerId="ADAL" clId="{BD20ECA3-2CBE-4130-A54E-79A807908215}" dt="2023-01-05T21:34:12.392" v="650" actId="20577"/>
        <pc:sldMkLst>
          <pc:docMk/>
          <pc:sldMk cId="0" sldId="302"/>
        </pc:sldMkLst>
        <pc:spChg chg="mod">
          <ac:chgData name="D. Ryan Gray" userId="1cfb7546-cb95-4b04-9ab5-660ede57405a" providerId="ADAL" clId="{BD20ECA3-2CBE-4130-A54E-79A807908215}" dt="2023-01-05T21:34:12.392" v="650" actId="20577"/>
          <ac:spMkLst>
            <pc:docMk/>
            <pc:sldMk cId="0" sldId="302"/>
            <ac:spMk id="3" creationId="{00000000-0000-0000-0000-000000000000}"/>
          </ac:spMkLst>
        </pc:spChg>
      </pc:sldChg>
      <pc:sldChg chg="modSp mod">
        <pc:chgData name="D. Ryan Gray" userId="1cfb7546-cb95-4b04-9ab5-660ede57405a" providerId="ADAL" clId="{BD20ECA3-2CBE-4130-A54E-79A807908215}" dt="2023-01-05T21:44:26.033" v="667" actId="20577"/>
        <pc:sldMkLst>
          <pc:docMk/>
          <pc:sldMk cId="2129693635" sldId="307"/>
        </pc:sldMkLst>
        <pc:spChg chg="mod">
          <ac:chgData name="D. Ryan Gray" userId="1cfb7546-cb95-4b04-9ab5-660ede57405a" providerId="ADAL" clId="{BD20ECA3-2CBE-4130-A54E-79A807908215}" dt="2023-01-05T21:44:26.033" v="667" actId="20577"/>
          <ac:spMkLst>
            <pc:docMk/>
            <pc:sldMk cId="2129693635" sldId="307"/>
            <ac:spMk id="6" creationId="{965D723E-10F3-4810-913B-0D19EC04A344}"/>
          </ac:spMkLst>
        </pc:spChg>
      </pc:sldChg>
      <pc:sldChg chg="modSp mod">
        <pc:chgData name="D. Ryan Gray" userId="1cfb7546-cb95-4b04-9ab5-660ede57405a" providerId="ADAL" clId="{BD20ECA3-2CBE-4130-A54E-79A807908215}" dt="2023-01-05T21:21:29.607" v="181" actId="962"/>
        <pc:sldMkLst>
          <pc:docMk/>
          <pc:sldMk cId="0" sldId="312"/>
        </pc:sldMkLst>
        <pc:picChg chg="mod">
          <ac:chgData name="D. Ryan Gray" userId="1cfb7546-cb95-4b04-9ab5-660ede57405a" providerId="ADAL" clId="{BD20ECA3-2CBE-4130-A54E-79A807908215}" dt="2023-01-05T21:21:29.607" v="181" actId="962"/>
          <ac:picMkLst>
            <pc:docMk/>
            <pc:sldMk cId="0" sldId="312"/>
            <ac:picMk id="8" creationId="{00000000-0000-0000-0000-000000000000}"/>
          </ac:picMkLst>
        </pc:picChg>
      </pc:sldChg>
      <pc:sldChg chg="modSp mod">
        <pc:chgData name="D. Ryan Gray" userId="1cfb7546-cb95-4b04-9ab5-660ede57405a" providerId="ADAL" clId="{BD20ECA3-2CBE-4130-A54E-79A807908215}" dt="2023-01-05T21:40:55.346" v="666" actId="20577"/>
        <pc:sldMkLst>
          <pc:docMk/>
          <pc:sldMk cId="0" sldId="316"/>
        </pc:sldMkLst>
        <pc:spChg chg="mod">
          <ac:chgData name="D. Ryan Gray" userId="1cfb7546-cb95-4b04-9ab5-660ede57405a" providerId="ADAL" clId="{BD20ECA3-2CBE-4130-A54E-79A807908215}" dt="2023-01-05T21:40:55.346" v="666" actId="20577"/>
          <ac:spMkLst>
            <pc:docMk/>
            <pc:sldMk cId="0" sldId="31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1C7C4-70A8-4057-89FE-F7CADD59C975}"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381912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1C7C4-70A8-4057-89FE-F7CADD59C975}" type="datetimeFigureOut">
              <a:rPr lang="en-US" smtClean="0"/>
              <a:pPr/>
              <a:t>1/31/2023</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47867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1C7C4-70A8-4057-89FE-F7CADD59C975}"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181303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1C7C4-70A8-4057-89FE-F7CADD59C975}"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27804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1C7C4-70A8-4057-89FE-F7CADD59C975}"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112174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1C7C4-70A8-4057-89FE-F7CADD59C975}"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231312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1C7C4-70A8-4057-89FE-F7CADD59C975}"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22404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C7C4-70A8-4057-89FE-F7CADD59C975}"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199777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C7C4-70A8-4057-89FE-F7CADD59C975}"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97325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C7C4-70A8-4057-89FE-F7CADD59C975}"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235109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1C7C4-70A8-4057-89FE-F7CADD59C975}"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194973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1C7C4-70A8-4057-89FE-F7CADD59C975}"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60638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1C7C4-70A8-4057-89FE-F7CADD59C975}" type="datetimeFigureOut">
              <a:rPr lang="en-US" smtClean="0"/>
              <a:pPr/>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147786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1C7C4-70A8-4057-89FE-F7CADD59C975}" type="datetimeFigureOut">
              <a:rPr lang="en-US" smtClean="0"/>
              <a:pPr/>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197616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1C7C4-70A8-4057-89FE-F7CADD59C975}" type="datetimeFigureOut">
              <a:rPr lang="en-US" smtClean="0"/>
              <a:pPr/>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261284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1C7C4-70A8-4057-89FE-F7CADD59C975}"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303671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97D1C7C4-70A8-4057-89FE-F7CADD59C975}" type="datetimeFigureOut">
              <a:rPr lang="en-US" smtClean="0"/>
              <a:pPr/>
              <a:t>1/31/2023</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3473ECE5-311D-4A78-927D-A34C994A24E5}" type="slidenum">
              <a:rPr lang="en-US" smtClean="0"/>
              <a:pPr/>
              <a:t>‹#›</a:t>
            </a:fld>
            <a:endParaRPr lang="en-US"/>
          </a:p>
        </p:txBody>
      </p:sp>
    </p:spTree>
    <p:extLst>
      <p:ext uri="{BB962C8B-B14F-4D97-AF65-F5344CB8AC3E}">
        <p14:creationId xmlns:p14="http://schemas.microsoft.com/office/powerpoint/2010/main" val="406815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97D1C7C4-70A8-4057-89FE-F7CADD59C975}" type="datetimeFigureOut">
              <a:rPr lang="en-US" smtClean="0"/>
              <a:pPr/>
              <a:t>1/31/2023</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3473ECE5-311D-4A78-927D-A34C994A24E5}" type="slidenum">
              <a:rPr lang="en-US" smtClean="0"/>
              <a:pPr/>
              <a:t>‹#›</a:t>
            </a:fld>
            <a:endParaRPr lang="en-US"/>
          </a:p>
        </p:txBody>
      </p:sp>
    </p:spTree>
    <p:extLst>
      <p:ext uri="{BB962C8B-B14F-4D97-AF65-F5344CB8AC3E}">
        <p14:creationId xmlns:p14="http://schemas.microsoft.com/office/powerpoint/2010/main" val="71021350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73.jpeg"/></Relationships>
</file>

<file path=ppt/slides/_rels/slide3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4.xml"/><Relationship Id="rId5" Type="http://schemas.openxmlformats.org/officeDocument/2006/relationships/image" Target="../media/image78.jpeg"/><Relationship Id="rId4" Type="http://schemas.openxmlformats.org/officeDocument/2006/relationships/image" Target="../media/image7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699F-F9C1-4946-8359-242764E47E78}"/>
              </a:ext>
            </a:extLst>
          </p:cNvPr>
          <p:cNvSpPr>
            <a:spLocks noGrp="1"/>
          </p:cNvSpPr>
          <p:nvPr>
            <p:ph type="ctrTitle"/>
          </p:nvPr>
        </p:nvSpPr>
        <p:spPr>
          <a:xfrm>
            <a:off x="227012" y="609601"/>
            <a:ext cx="8676222" cy="3200400"/>
          </a:xfrm>
        </p:spPr>
        <p:txBody>
          <a:bodyPr/>
          <a:lstStyle/>
          <a:p>
            <a:r>
              <a:rPr lang="en-US" dirty="0"/>
              <a:t>ARCHAEOLOGY AT THE GUSTE HOUSING DEVELOPMENT</a:t>
            </a:r>
            <a:br>
              <a:rPr lang="en-US" dirty="0"/>
            </a:br>
            <a:r>
              <a:rPr lang="en-US" dirty="0"/>
              <a:t>New Orleans, Louisiana</a:t>
            </a:r>
          </a:p>
        </p:txBody>
      </p:sp>
      <p:sp>
        <p:nvSpPr>
          <p:cNvPr id="3" name="Subtitle 2">
            <a:extLst>
              <a:ext uri="{FF2B5EF4-FFF2-40B4-BE49-F238E27FC236}">
                <a16:creationId xmlns:a16="http://schemas.microsoft.com/office/drawing/2014/main" id="{8347B02C-4733-406B-94FF-64445A4C5175}"/>
              </a:ext>
            </a:extLst>
          </p:cNvPr>
          <p:cNvSpPr>
            <a:spLocks noGrp="1"/>
          </p:cNvSpPr>
          <p:nvPr>
            <p:ph type="subTitle" idx="1"/>
          </p:nvPr>
        </p:nvSpPr>
        <p:spPr>
          <a:xfrm>
            <a:off x="227012" y="3886200"/>
            <a:ext cx="8676222" cy="2101906"/>
          </a:xfrm>
        </p:spPr>
        <p:txBody>
          <a:bodyPr>
            <a:normAutofit/>
          </a:bodyPr>
          <a:lstStyle/>
          <a:p>
            <a:r>
              <a:rPr lang="en-US" dirty="0"/>
              <a:t>AN EDUCATIONAL MODULE ON URBAN HISTORICAL ARCHAEOLOGY </a:t>
            </a:r>
          </a:p>
          <a:p>
            <a:r>
              <a:rPr lang="en-US" sz="1400" dirty="0"/>
              <a:t>D. Ryan Gray</a:t>
            </a:r>
          </a:p>
          <a:p>
            <a:r>
              <a:rPr lang="en-US" sz="1400" dirty="0"/>
              <a:t>University of New Orleans</a:t>
            </a:r>
          </a:p>
          <a:p>
            <a:r>
              <a:rPr lang="en-US" sz="1400" dirty="0"/>
              <a:t>Department of Anthropology and Sociology</a:t>
            </a:r>
          </a:p>
          <a:p>
            <a:r>
              <a:rPr lang="en-US" sz="1400" dirty="0"/>
              <a:t>Unless otherwise noted, all images by earth search, inc., courtesy of the housing authority of new </a:t>
            </a:r>
            <a:r>
              <a:rPr lang="en-US" sz="1400" dirty="0" err="1"/>
              <a:t>orleans</a:t>
            </a:r>
            <a:r>
              <a:rPr lang="en-US" sz="1400" dirty="0"/>
              <a:t>, or by the </a:t>
            </a:r>
            <a:r>
              <a:rPr lang="en-US" sz="1400" dirty="0" err="1"/>
              <a:t>uno</a:t>
            </a:r>
            <a:r>
              <a:rPr lang="en-US" sz="1400" dirty="0"/>
              <a:t> department of anthropology’s archaeology and </a:t>
            </a:r>
            <a:r>
              <a:rPr lang="en-US" sz="1400" dirty="0" err="1"/>
              <a:t>curation</a:t>
            </a:r>
            <a:r>
              <a:rPr lang="en-US" sz="1400" dirty="0"/>
              <a:t> lab</a:t>
            </a:r>
          </a:p>
        </p:txBody>
      </p:sp>
    </p:spTree>
    <p:extLst>
      <p:ext uri="{BB962C8B-B14F-4D97-AF65-F5344CB8AC3E}">
        <p14:creationId xmlns:p14="http://schemas.microsoft.com/office/powerpoint/2010/main" val="22363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7" y="378756"/>
            <a:ext cx="7511473" cy="1312480"/>
          </a:xfrm>
        </p:spPr>
        <p:txBody>
          <a:bodyPr>
            <a:noAutofit/>
          </a:bodyPr>
          <a:lstStyle/>
          <a:p>
            <a:r>
              <a:rPr lang="en-US" cap="small"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Archaeologists use artifacts to learn about the past. they study and classify artifacts to learn about how they were made, used, marketed, and discarded.</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2" descr="A complete glass bottle embossed “PLUTO WATER/NEW ORLEANS” across the shoul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144388"/>
            <a:ext cx="1783628" cy="4567955"/>
          </a:xfrm>
          <a:prstGeom prst="rect">
            <a:avLst/>
          </a:prstGeom>
          <a:noFill/>
        </p:spPr>
      </p:pic>
      <p:pic>
        <p:nvPicPr>
          <p:cNvPr id="5" name="Picture 3" descr="The circular base of a glass bottle embossed “PLUTO” underneath the Pluto mascot, a devil with a forked tail wearing a cap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4911" y="2155630"/>
            <a:ext cx="2181464" cy="3115433"/>
          </a:xfrm>
          <a:prstGeom prst="rect">
            <a:avLst/>
          </a:prstGeom>
          <a:noFill/>
        </p:spPr>
      </p:pic>
      <p:sp>
        <p:nvSpPr>
          <p:cNvPr id="7" name="TextBox 6"/>
          <p:cNvSpPr txBox="1"/>
          <p:nvPr/>
        </p:nvSpPr>
        <p:spPr>
          <a:xfrm>
            <a:off x="1852712" y="5781293"/>
            <a:ext cx="4256410" cy="830997"/>
          </a:xfrm>
          <a:prstGeom prst="rect">
            <a:avLst/>
          </a:prstGeom>
          <a:noFill/>
        </p:spPr>
        <p:txBody>
          <a:bodyPr wrap="square" rtlCol="0">
            <a:spAutoFit/>
          </a:bodyPr>
          <a:lstStyle/>
          <a:p>
            <a:r>
              <a:rPr lang="en-US" sz="1600" dirty="0"/>
              <a:t>COMPARE THESE BOTTLES. WHAT KINDS OF DIFFERENCES DO YOU SEE? WHAT DO YOU THINK THEY WERE USED FOR?</a:t>
            </a:r>
          </a:p>
        </p:txBody>
      </p:sp>
      <p:pic>
        <p:nvPicPr>
          <p:cNvPr id="8" name="Picture 2" descr="A cylindrical glass bottle with a crude seal stamped into the shoulder of the bottle. The seal says &quot;Joseph H and I.N. Marks, New Orleans&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09122" y="2065471"/>
            <a:ext cx="3034878" cy="453358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ltiple complete glass bottles and jars of various shapes and sizes together on a tabl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solidFill>
            <a:srgbClr val="002060">
              <a:alpha val="37000"/>
            </a:srgbClr>
          </a:solidFill>
        </p:spPr>
      </p:pic>
      <p:sp>
        <p:nvSpPr>
          <p:cNvPr id="2" name="Title 1"/>
          <p:cNvSpPr>
            <a:spLocks noGrp="1"/>
          </p:cNvSpPr>
          <p:nvPr>
            <p:ph type="title"/>
          </p:nvPr>
        </p:nvSpPr>
        <p:spPr>
          <a:xfrm>
            <a:off x="1" y="1"/>
            <a:ext cx="9143999" cy="1744910"/>
          </a:xfrm>
          <a:solidFill>
            <a:srgbClr val="002060">
              <a:alpha val="61000"/>
            </a:srgbClr>
          </a:solidFill>
        </p:spPr>
        <p:txBody>
          <a:bodyPr>
            <a:normAutofit/>
          </a:bodyPr>
          <a:lstStyle/>
          <a:p>
            <a:r>
              <a:rPr lang="en-US" sz="2400" dirty="0">
                <a:gradFill flip="none" rotWithShape="1">
                  <a:gsLst>
                    <a:gs pos="0">
                      <a:prstClr val="white"/>
                    </a:gs>
                    <a:gs pos="100000">
                      <a:prstClr val="white">
                        <a:lumMod val="75000"/>
                      </a:prstClr>
                    </a:gs>
                  </a:gsLst>
                  <a:lin ang="540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PRIVY PITS OFTEN FILLED RAPIDLY with artifacts WHEN no longer in use. As a result, THEIR CONTENTS may SERVE AS historical TIME CAPSULES to study people in the past.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An array of items is arranged above a checkered scale bar. At top, a rectangular bottle with embossing that reads GUILMARD/EAU SUBLIME/NEW YORK”. Beneath, from left to right, lies the following items: a crooked copper handle, a wooden utensil handle, a thin cylinder piece of slate pencil, a ceramic doll part, a ceramic marble, a Bakelite nit comb with fragmented tines.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711" y="675172"/>
            <a:ext cx="7885177" cy="4852416"/>
          </a:xfrm>
          <a:prstGeom prst="rect">
            <a:avLst/>
          </a:prstGeom>
          <a:noFill/>
          <a:ln w="9525">
            <a:noFill/>
            <a:miter lim="800000"/>
            <a:headEnd/>
            <a:tailEnd/>
          </a:ln>
          <a:effectLst/>
        </p:spPr>
      </p:pic>
      <p:sp>
        <p:nvSpPr>
          <p:cNvPr id="2" name="Title 1"/>
          <p:cNvSpPr>
            <a:spLocks noGrp="1"/>
          </p:cNvSpPr>
          <p:nvPr>
            <p:ph type="title"/>
          </p:nvPr>
        </p:nvSpPr>
        <p:spPr>
          <a:xfrm>
            <a:off x="187569" y="0"/>
            <a:ext cx="7511473" cy="750277"/>
          </a:xfrm>
        </p:spPr>
        <p:txBody>
          <a:bodyPr/>
          <a:lstStyle/>
          <a:p>
            <a:r>
              <a:rPr lang="en-US" dirty="0"/>
              <a:t>EXAMPLES OF ARTIFACTS</a:t>
            </a:r>
          </a:p>
        </p:txBody>
      </p:sp>
      <p:sp>
        <p:nvSpPr>
          <p:cNvPr id="7" name="Rectangle 6"/>
          <p:cNvSpPr/>
          <p:nvPr/>
        </p:nvSpPr>
        <p:spPr>
          <a:xfrm>
            <a:off x="3146854" y="5657671"/>
            <a:ext cx="5881816" cy="646331"/>
          </a:xfrm>
          <a:prstGeom prst="rect">
            <a:avLst/>
          </a:prstGeom>
        </p:spPr>
        <p:txBody>
          <a:bodyPr wrap="square">
            <a:spAutoFit/>
          </a:bodyPr>
          <a:lstStyle/>
          <a:p>
            <a:pPr lvl="0">
              <a:spcBef>
                <a:spcPct val="20000"/>
              </a:spcBef>
              <a:spcAft>
                <a:spcPts val="600"/>
              </a:spcAft>
              <a:buClr>
                <a:prstClr val="white"/>
              </a:buClr>
              <a:buSzPct val="130000"/>
            </a:pPr>
            <a:r>
              <a:rPr lang="en-US" cap="small"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These are some examples of artifacts recovered at the </a:t>
            </a:r>
            <a:r>
              <a:rPr lang="en-US" cap="small" dirty="0" err="1">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guste</a:t>
            </a:r>
            <a:r>
              <a:rPr lang="en-US" cap="small"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homes. What sort of items can you identify here? </a:t>
            </a:r>
          </a:p>
        </p:txBody>
      </p:sp>
      <p:sp>
        <p:nvSpPr>
          <p:cNvPr id="8" name="Rectangle 7"/>
          <p:cNvSpPr/>
          <p:nvPr/>
        </p:nvSpPr>
        <p:spPr>
          <a:xfrm>
            <a:off x="2286000" y="2413338"/>
            <a:ext cx="4572000" cy="584775"/>
          </a:xfrm>
          <a:prstGeom prst="rect">
            <a:avLst/>
          </a:prstGeom>
        </p:spPr>
        <p:txBody>
          <a:bodyPr>
            <a:spAutoFit/>
          </a:bodyPr>
          <a:lstStyle/>
          <a:p>
            <a:r>
              <a:rPr lang="en-US" sz="1400" cap="all" dirty="0">
                <a:ln w="3175" cmpd="sng">
                  <a:noFill/>
                </a:ln>
                <a:gradFill flip="none" rotWithShape="1">
                  <a:gsLst>
                    <a:gs pos="0">
                      <a:prstClr val="white"/>
                    </a:gs>
                    <a:gs pos="100000">
                      <a:prstClr val="white">
                        <a:lumMod val="75000"/>
                      </a:prstClr>
                    </a:gs>
                  </a:gsLst>
                  <a:lin ang="5400000" scaled="0"/>
                  <a:tileRect/>
                </a:gradFill>
                <a:effectLst>
                  <a:glow rad="38100">
                    <a:prstClr val="black">
                      <a:lumMod val="65000"/>
                      <a:lumOff val="35000"/>
                      <a:alpha val="40000"/>
                    </a:prstClr>
                  </a:glow>
                  <a:outerShdw blurRad="28575" dist="38100" dir="14040000" algn="tl" rotWithShape="0">
                    <a:srgbClr val="000000">
                      <a:alpha val="25000"/>
                    </a:srgbClr>
                  </a:outerShdw>
                </a:effectLst>
                <a:ea typeface="+mj-ea"/>
                <a:cs typeface="+mj-cs"/>
              </a:rPr>
              <a:t/>
            </a:r>
            <a:br>
              <a:rPr lang="en-US" sz="1400" cap="all" dirty="0">
                <a:ln w="3175" cmpd="sng">
                  <a:noFill/>
                </a:ln>
                <a:gradFill flip="none" rotWithShape="1">
                  <a:gsLst>
                    <a:gs pos="0">
                      <a:prstClr val="white"/>
                    </a:gs>
                    <a:gs pos="100000">
                      <a:prstClr val="white">
                        <a:lumMod val="75000"/>
                      </a:prstClr>
                    </a:gs>
                  </a:gsLst>
                  <a:lin ang="5400000" scaled="0"/>
                  <a:tileRect/>
                </a:gradFill>
                <a:effectLst>
                  <a:glow rad="38100">
                    <a:prstClr val="black">
                      <a:lumMod val="65000"/>
                      <a:lumOff val="35000"/>
                      <a:alpha val="40000"/>
                    </a:prstClr>
                  </a:glow>
                  <a:outerShdw blurRad="28575" dist="38100" dir="14040000" algn="tl" rotWithShape="0">
                    <a:srgbClr val="000000">
                      <a:alpha val="25000"/>
                    </a:srgbClr>
                  </a:outerShdw>
                </a:effectLst>
                <a:ea typeface="+mj-ea"/>
                <a:cs typeface="+mj-cs"/>
              </a:rPr>
            </a:br>
            <a:endParaRPr lang="en-US" dirty="0"/>
          </a:p>
        </p:txBody>
      </p:sp>
      <p:sp>
        <p:nvSpPr>
          <p:cNvPr id="9" name="Content Placeholder 8"/>
          <p:cNvSpPr>
            <a:spLocks noGrp="1"/>
          </p:cNvSpPr>
          <p:nvPr>
            <p:ph idx="1"/>
          </p:nvPr>
        </p:nvSpPr>
        <p:spPr>
          <a:xfrm>
            <a:off x="-2175706" y="1664388"/>
            <a:ext cx="7511472" cy="4041162"/>
          </a:xfrm>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 copper pendant has the face of lady liberty surrounded by stars lies above a checkered scale bar measuring ten by two centimete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6646" y="1465559"/>
            <a:ext cx="3109377" cy="2595991"/>
          </a:xfrm>
          <a:prstGeom prst="rect">
            <a:avLst/>
          </a:prstGeom>
          <a:noFill/>
          <a:ln w="9525">
            <a:noFill/>
            <a:miter lim="800000"/>
            <a:headEnd/>
            <a:tailEnd/>
          </a:ln>
          <a:effectLst/>
        </p:spPr>
      </p:pic>
      <p:sp>
        <p:nvSpPr>
          <p:cNvPr id="2" name="Title 1"/>
          <p:cNvSpPr>
            <a:spLocks noGrp="1"/>
          </p:cNvSpPr>
          <p:nvPr>
            <p:ph type="title"/>
          </p:nvPr>
        </p:nvSpPr>
        <p:spPr>
          <a:xfrm>
            <a:off x="434249" y="4970052"/>
            <a:ext cx="8491637" cy="1953086"/>
          </a:xfrm>
        </p:spPr>
        <p:txBody>
          <a:bodyPr>
            <a:normAutofit/>
          </a:bodyPr>
          <a:lstStyle/>
          <a:p>
            <a:r>
              <a:rPr lang="en-US" dirty="0"/>
              <a:t>Archaeologists try to LINK ITEMS TO THE PEOPLE WHO USED THEM, AND TO THE OTHER ARTIFACTS RECOVERED with them, AS PART OF AN </a:t>
            </a:r>
            <a:r>
              <a:rPr lang="en-US" b="1" dirty="0"/>
              <a:t>ASSEMBLAGE</a:t>
            </a:r>
            <a:r>
              <a:rPr lang="en-US" dirty="0"/>
              <a:t>.</a:t>
            </a:r>
          </a:p>
        </p:txBody>
      </p:sp>
      <p:sp>
        <p:nvSpPr>
          <p:cNvPr id="5" name="Text Placeholder 4"/>
          <p:cNvSpPr>
            <a:spLocks noGrp="1"/>
          </p:cNvSpPr>
          <p:nvPr>
            <p:ph type="body" idx="1"/>
          </p:nvPr>
        </p:nvSpPr>
        <p:spPr/>
        <p:txBody>
          <a:bodyPr/>
          <a:lstStyle/>
          <a:p>
            <a:r>
              <a:rPr lang="en-US" dirty="0"/>
              <a:t> </a:t>
            </a:r>
          </a:p>
        </p:txBody>
      </p:sp>
      <p:sp>
        <p:nvSpPr>
          <p:cNvPr id="6" name="Content Placeholder 5"/>
          <p:cNvSpPr>
            <a:spLocks noGrp="1"/>
          </p:cNvSpPr>
          <p:nvPr>
            <p:ph sz="half" idx="2"/>
          </p:nvPr>
        </p:nvSpPr>
        <p:spPr>
          <a:xfrm>
            <a:off x="5623405" y="1669995"/>
            <a:ext cx="3397114" cy="1223919"/>
          </a:xfrm>
        </p:spPr>
        <p:txBody>
          <a:bodyPr>
            <a:noAutofit/>
          </a:bodyPr>
          <a:lstStyle/>
          <a:p>
            <a:r>
              <a:rPr lang="en-US" sz="1200" dirty="0"/>
              <a:t>The large collection of bottles in the earlier slide were thrown away when a woman named </a:t>
            </a:r>
            <a:r>
              <a:rPr lang="en-US" sz="1200" dirty="0" err="1"/>
              <a:t>minnie</a:t>
            </a:r>
            <a:r>
              <a:rPr lang="en-US" sz="1200" dirty="0"/>
              <a:t> </a:t>
            </a:r>
            <a:r>
              <a:rPr lang="en-US" sz="1200" dirty="0" err="1"/>
              <a:t>puckett</a:t>
            </a:r>
            <a:r>
              <a:rPr lang="en-US" sz="1200" dirty="0"/>
              <a:t> owned 1222 LaSalle. Descendants of Puckett shared a family photograph of </a:t>
            </a:r>
            <a:r>
              <a:rPr lang="en-US" sz="1200" dirty="0" err="1"/>
              <a:t>minnie</a:t>
            </a:r>
            <a:r>
              <a:rPr lang="en-US" sz="1200" dirty="0"/>
              <a:t> and recollections of the family’s loss of the house on LaSalle. </a:t>
            </a:r>
          </a:p>
        </p:txBody>
      </p:sp>
      <p:sp>
        <p:nvSpPr>
          <p:cNvPr id="7" name="Text Placeholder 6"/>
          <p:cNvSpPr>
            <a:spLocks noGrp="1"/>
          </p:cNvSpPr>
          <p:nvPr>
            <p:ph type="body" sz="quarter" idx="3"/>
          </p:nvPr>
        </p:nvSpPr>
        <p:spPr/>
        <p:txBody>
          <a:bodyPr/>
          <a:lstStyle/>
          <a:p>
            <a:r>
              <a:rPr lang="en-US" dirty="0"/>
              <a:t> </a:t>
            </a:r>
          </a:p>
        </p:txBody>
      </p:sp>
      <p:pic>
        <p:nvPicPr>
          <p:cNvPr id="3076" name="Picture 4" descr="Cursive, hand-written entries from the 1920 census on a lined, printed ledge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3335" y="126267"/>
            <a:ext cx="6117184" cy="1428355"/>
          </a:xfrm>
          <a:prstGeom prst="rect">
            <a:avLst/>
          </a:prstGeom>
          <a:noFill/>
          <a:ln w="9525">
            <a:noFill/>
            <a:miter lim="800000"/>
            <a:headEnd/>
            <a:tailEnd/>
          </a:ln>
        </p:spPr>
      </p:pic>
      <p:pic>
        <p:nvPicPr>
          <p:cNvPr id="3074" name="Picture 2" descr="A woman faces the camera wearing a hat, scarf, shirt, and long skirt in attire typical to the early-twentieth century. She leans against a column with a backdrop of a tiled floor behind her. "/>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bwMode="auto">
          <a:xfrm>
            <a:off x="147698" y="126267"/>
            <a:ext cx="2755637" cy="4852914"/>
          </a:xfrm>
          <a:prstGeom prst="rect">
            <a:avLst/>
          </a:prstGeom>
          <a:noFill/>
          <a:ln w="9525">
            <a:noFill/>
            <a:miter lim="800000"/>
            <a:headEnd/>
            <a:tailEnd/>
          </a:ln>
          <a:effectLst/>
        </p:spPr>
      </p:pic>
      <p:pic>
        <p:nvPicPr>
          <p:cNvPr id="3075" name="Picture 3" descr="Advertisement in black and white newspaper type reads “Sale by Civil Sheriff” that describes the sale of the property on 1222-24 Howard Street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95119" y="4016343"/>
            <a:ext cx="3010904" cy="96283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62" y="0"/>
            <a:ext cx="8878276" cy="1312480"/>
          </a:xfrm>
        </p:spPr>
        <p:txBody>
          <a:bodyPr/>
          <a:lstStyle/>
          <a:p>
            <a:r>
              <a:rPr lang="en-US" dirty="0"/>
              <a:t> </a:t>
            </a:r>
          </a:p>
        </p:txBody>
      </p:sp>
      <p:pic>
        <p:nvPicPr>
          <p:cNvPr id="25602" name="Picture 2" descr="A rectangular pit outlined in string next to a brick archaeological feature that is two-bricks wide and aligned parallel to the pit. "/>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64142" y="272003"/>
            <a:ext cx="8464269" cy="63482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557920" y="3136612"/>
            <a:ext cx="8028160" cy="584775"/>
          </a:xfrm>
          <a:prstGeom prst="rect">
            <a:avLst/>
          </a:prstGeom>
          <a:solidFill>
            <a:srgbClr val="002060">
              <a:alpha val="63000"/>
            </a:srgbClr>
          </a:solidFill>
        </p:spPr>
        <p:txBody>
          <a:bodyPr wrap="none">
            <a:spAutoFit/>
          </a:bodyPr>
          <a:lstStyle/>
          <a:p>
            <a:r>
              <a:rPr lang="en-US" sz="3200" cap="all" dirty="0">
                <a:ln w="3175" cmpd="sng">
                  <a:noFill/>
                </a:ln>
                <a:gradFill flip="none" rotWithShape="1">
                  <a:gsLst>
                    <a:gs pos="0">
                      <a:prstClr val="white"/>
                    </a:gs>
                    <a:gs pos="100000">
                      <a:prstClr val="white">
                        <a:lumMod val="75000"/>
                      </a:prstClr>
                    </a:gs>
                  </a:gsLst>
                  <a:lin ang="5400000" scaled="0"/>
                  <a:tileRect/>
                </a:gradFill>
                <a:effectLst>
                  <a:glow rad="38100">
                    <a:prstClr val="black">
                      <a:lumMod val="65000"/>
                      <a:lumOff val="35000"/>
                      <a:alpha val="40000"/>
                    </a:prstClr>
                  </a:glow>
                  <a:outerShdw blurRad="28575" dist="38100" dir="14040000" algn="tl" rotWithShape="0">
                    <a:srgbClr val="000000">
                      <a:alpha val="25000"/>
                    </a:srgbClr>
                  </a:outerShdw>
                </a:effectLst>
                <a:ea typeface="+mj-ea"/>
                <a:cs typeface="+mj-cs"/>
              </a:rPr>
              <a:t>Part 2: why dig at the </a:t>
            </a:r>
            <a:r>
              <a:rPr lang="en-US" sz="3200" cap="all" dirty="0" err="1">
                <a:ln w="3175" cmpd="sng">
                  <a:noFill/>
                </a:ln>
                <a:gradFill flip="none" rotWithShape="1">
                  <a:gsLst>
                    <a:gs pos="0">
                      <a:prstClr val="white"/>
                    </a:gs>
                    <a:gs pos="100000">
                      <a:prstClr val="white">
                        <a:lumMod val="75000"/>
                      </a:prstClr>
                    </a:gs>
                  </a:gsLst>
                  <a:lin ang="5400000" scaled="0"/>
                  <a:tileRect/>
                </a:gradFill>
                <a:effectLst>
                  <a:glow rad="38100">
                    <a:prstClr val="black">
                      <a:lumMod val="65000"/>
                      <a:lumOff val="35000"/>
                      <a:alpha val="40000"/>
                    </a:prstClr>
                  </a:glow>
                  <a:outerShdw blurRad="28575" dist="38100" dir="14040000" algn="tl" rotWithShape="0">
                    <a:srgbClr val="000000">
                      <a:alpha val="25000"/>
                    </a:srgbClr>
                  </a:outerShdw>
                </a:effectLst>
                <a:ea typeface="+mj-ea"/>
                <a:cs typeface="+mj-cs"/>
              </a:rPr>
              <a:t>guste</a:t>
            </a:r>
            <a:r>
              <a:rPr lang="en-US" sz="3200" cap="all" dirty="0">
                <a:ln w="3175" cmpd="sng">
                  <a:noFill/>
                </a:ln>
                <a:gradFill flip="none" rotWithShape="1">
                  <a:gsLst>
                    <a:gs pos="0">
                      <a:prstClr val="white"/>
                    </a:gs>
                    <a:gs pos="100000">
                      <a:prstClr val="white">
                        <a:lumMod val="75000"/>
                      </a:prstClr>
                    </a:gs>
                  </a:gsLst>
                  <a:lin ang="5400000" scaled="0"/>
                  <a:tileRect/>
                </a:gradFill>
                <a:effectLst>
                  <a:glow rad="38100">
                    <a:prstClr val="black">
                      <a:lumMod val="65000"/>
                      <a:lumOff val="35000"/>
                      <a:alpha val="40000"/>
                    </a:prstClr>
                  </a:glow>
                  <a:outerShdw blurRad="28575" dist="38100" dir="14040000" algn="tl" rotWithShape="0">
                    <a:srgbClr val="000000">
                      <a:alpha val="25000"/>
                    </a:srgbClr>
                  </a:outerShdw>
                </a:effectLst>
                <a:ea typeface="+mj-ea"/>
                <a:cs typeface="+mj-cs"/>
              </a:rPr>
              <a:t> homes?</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empty street with residential houses on either side; the roadway includes metal tracks for a streetcar, and both sides are lined by utility pole and wir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2469" y="0"/>
            <a:ext cx="8339061" cy="6727706"/>
          </a:xfrm>
          <a:prstGeom prst="rect">
            <a:avLst/>
          </a:prstGeom>
          <a:solidFill>
            <a:srgbClr val="002060"/>
          </a:solidFill>
          <a:ln w="9525">
            <a:noFill/>
            <a:miter lim="800000"/>
            <a:headEnd/>
            <a:tailEnd/>
          </a:ln>
          <a:effectLst/>
        </p:spPr>
      </p:pic>
      <p:sp>
        <p:nvSpPr>
          <p:cNvPr id="4" name="Rectangle 3"/>
          <p:cNvSpPr/>
          <p:nvPr/>
        </p:nvSpPr>
        <p:spPr>
          <a:xfrm>
            <a:off x="404602" y="0"/>
            <a:ext cx="4572000" cy="954107"/>
          </a:xfrm>
          <a:prstGeom prst="rect">
            <a:avLst/>
          </a:prstGeom>
          <a:solidFill>
            <a:srgbClr val="002060">
              <a:alpha val="77000"/>
            </a:srgbClr>
          </a:solidFill>
        </p:spPr>
        <p:txBody>
          <a:bodyPr>
            <a:spAutoFit/>
          </a:bodyPr>
          <a:lstStyle/>
          <a:p>
            <a:r>
              <a:rPr lang="en-US" sz="2800" cap="all" dirty="0">
                <a:ln w="3175" cmpd="sng">
                  <a:noFill/>
                </a:ln>
                <a:gradFill flip="none" rotWithShape="1">
                  <a:gsLst>
                    <a:gs pos="0">
                      <a:prstClr val="white"/>
                    </a:gs>
                    <a:gs pos="100000">
                      <a:prstClr val="white">
                        <a:lumMod val="75000"/>
                      </a:prstClr>
                    </a:gs>
                  </a:gsLst>
                  <a:lin ang="5400000" scaled="0"/>
                  <a:tileRect/>
                </a:gradFill>
                <a:effectLst>
                  <a:glow rad="38100">
                    <a:prstClr val="black">
                      <a:lumMod val="65000"/>
                      <a:lumOff val="35000"/>
                      <a:alpha val="40000"/>
                    </a:prstClr>
                  </a:glow>
                  <a:outerShdw blurRad="28575" dist="38100" dir="14040000" algn="tl" rotWithShape="0">
                    <a:srgbClr val="000000">
                      <a:alpha val="25000"/>
                    </a:srgbClr>
                  </a:outerShdw>
                </a:effectLst>
                <a:ea typeface="+mj-ea"/>
                <a:cs typeface="+mj-cs"/>
              </a:rPr>
              <a:t>THE SHORT ANSWER: It’s required by law…</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Abbot, Henry L.</a:t>
            </a:r>
          </a:p>
          <a:p>
            <a:r>
              <a:rPr lang="en-US" dirty="0"/>
              <a:t>	1863	Approaches to New Orleans, prepared by order of Maj. Gen. N.P. Banks (by) Henry L. Abbot, Capt. and Chief Top </a:t>
            </a:r>
            <a:r>
              <a:rPr lang="en-US" dirty="0" err="1"/>
              <a:t>Engrs</a:t>
            </a:r>
            <a:r>
              <a:rPr lang="en-US" dirty="0"/>
              <a:t>., Feb. 14th, 1863.  In </a:t>
            </a:r>
            <a:r>
              <a:rPr lang="en-US" i="1" dirty="0"/>
              <a:t>Atlas to Accompany the Official Records of the Union and Confederate Armies</a:t>
            </a:r>
            <a:r>
              <a:rPr lang="en-US" dirty="0"/>
              <a:t>, Plate XC.  U.S. Government Printing Office, Washington, D.C.</a:t>
            </a:r>
          </a:p>
          <a:p>
            <a:endParaRPr lang="en-US" dirty="0"/>
          </a:p>
        </p:txBody>
      </p:sp>
      <p:pic>
        <p:nvPicPr>
          <p:cNvPr id="5122" name="Picture 2" descr="Historical map of New Orleans made during Civil War with Guste area indicated as having been developed into block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832" y="113288"/>
            <a:ext cx="8902335" cy="4863313"/>
          </a:xfrm>
          <a:prstGeom prst="rect">
            <a:avLst/>
          </a:prstGeom>
          <a:noFill/>
          <a:ln w="9525">
            <a:noFill/>
            <a:miter lim="800000"/>
            <a:headEnd/>
            <a:tailEnd/>
          </a:ln>
          <a:effectLst/>
        </p:spPr>
      </p:pic>
      <p:sp>
        <p:nvSpPr>
          <p:cNvPr id="5" name="TextBox 4"/>
          <p:cNvSpPr txBox="1"/>
          <p:nvPr/>
        </p:nvSpPr>
        <p:spPr>
          <a:xfrm>
            <a:off x="178025" y="6344156"/>
            <a:ext cx="7540829" cy="461665"/>
          </a:xfrm>
          <a:prstGeom prst="rect">
            <a:avLst/>
          </a:prstGeom>
          <a:noFill/>
        </p:spPr>
        <p:txBody>
          <a:bodyPr wrap="square" rtlCol="0">
            <a:spAutoFit/>
          </a:bodyPr>
          <a:lstStyle/>
          <a:p>
            <a:r>
              <a:rPr lang="en-US" sz="800" dirty="0"/>
              <a:t>Excerpt from Abbot, Henry L., Approaches to New Orleans, prepared by order of Maj. Gen. N.P. Banks (by) Henry L. Abbot, Capt. and Chief Top </a:t>
            </a:r>
            <a:r>
              <a:rPr lang="en-US" sz="800" dirty="0" err="1"/>
              <a:t>Engrs</a:t>
            </a:r>
            <a:r>
              <a:rPr lang="en-US" sz="800" dirty="0"/>
              <a:t>., Feb. 14th, 1863.  In </a:t>
            </a:r>
            <a:r>
              <a:rPr lang="en-US" sz="800" i="1" dirty="0"/>
              <a:t>Atlas to Accompany the Official Records of the Union and Confederate Armies</a:t>
            </a:r>
            <a:r>
              <a:rPr lang="en-US" sz="800" dirty="0"/>
              <a:t>, Plate XC.  U.S. Government Printing Office, Washington, D.C.</a:t>
            </a:r>
          </a:p>
        </p:txBody>
      </p:sp>
      <p:sp>
        <p:nvSpPr>
          <p:cNvPr id="6" name="TextBox 5"/>
          <p:cNvSpPr txBox="1"/>
          <p:nvPr/>
        </p:nvSpPr>
        <p:spPr>
          <a:xfrm>
            <a:off x="171492" y="5043832"/>
            <a:ext cx="8326704" cy="830997"/>
          </a:xfrm>
          <a:prstGeom prst="rect">
            <a:avLst/>
          </a:prstGeom>
          <a:noFill/>
        </p:spPr>
        <p:txBody>
          <a:bodyPr wrap="square" rtlCol="0">
            <a:spAutoFit/>
          </a:bodyPr>
          <a:lstStyle/>
          <a:p>
            <a:r>
              <a:rPr lang="en-US" sz="1600" dirty="0"/>
              <a:t>The </a:t>
            </a:r>
            <a:r>
              <a:rPr lang="en-US" sz="1600" dirty="0" err="1"/>
              <a:t>Guste</a:t>
            </a:r>
            <a:r>
              <a:rPr lang="en-US" sz="1600" dirty="0"/>
              <a:t> neighborhood was occupied before the Civil War.  Even though it was a low-lying area, the nearby rail line and Canal encouraged development. The highlighted part of this 1863 map indicates the project area.</a:t>
            </a:r>
          </a:p>
        </p:txBody>
      </p:sp>
      <p:sp>
        <p:nvSpPr>
          <p:cNvPr id="7" name="Rectangle 6">
            <a:extLst>
              <a:ext uri="{FF2B5EF4-FFF2-40B4-BE49-F238E27FC236}">
                <a16:creationId xmlns:a16="http://schemas.microsoft.com/office/drawing/2014/main" id="{8924F520-85BA-42D4-B840-C253FCA45B65}"/>
              </a:ext>
            </a:extLst>
          </p:cNvPr>
          <p:cNvSpPr/>
          <p:nvPr/>
        </p:nvSpPr>
        <p:spPr>
          <a:xfrm>
            <a:off x="4479489" y="94220"/>
            <a:ext cx="4543678" cy="1323439"/>
          </a:xfrm>
          <a:prstGeom prst="rect">
            <a:avLst/>
          </a:prstGeom>
          <a:solidFill>
            <a:srgbClr val="002060">
              <a:alpha val="85000"/>
            </a:srgbClr>
          </a:solidFill>
        </p:spPr>
        <p:txBody>
          <a:bodyPr wrap="square">
            <a:spAutoFit/>
          </a:bodyPr>
          <a:lstStyle/>
          <a:p>
            <a:r>
              <a:rPr lang="en-US" sz="2000" cap="all" dirty="0">
                <a:ln w="3175" cmpd="sng">
                  <a:noFill/>
                </a:ln>
                <a:gradFill flip="none" rotWithShape="1">
                  <a:gsLst>
                    <a:gs pos="0">
                      <a:prstClr val="white"/>
                    </a:gs>
                    <a:gs pos="100000">
                      <a:prstClr val="white">
                        <a:lumMod val="75000"/>
                      </a:prstClr>
                    </a:gs>
                  </a:gsLst>
                  <a:lin ang="5400000" scaled="0"/>
                  <a:tileRect/>
                </a:gradFill>
                <a:effectLst>
                  <a:glow rad="38100">
                    <a:prstClr val="black">
                      <a:lumMod val="65000"/>
                      <a:lumOff val="35000"/>
                      <a:alpha val="40000"/>
                    </a:prstClr>
                  </a:glow>
                  <a:outerShdw blurRad="28575" dist="38100" dir="14040000" algn="tl" rotWithShape="0">
                    <a:srgbClr val="000000">
                      <a:alpha val="25000"/>
                    </a:srgbClr>
                  </a:outerShdw>
                </a:effectLst>
                <a:ea typeface="+mj-ea"/>
                <a:cs typeface="+mj-cs"/>
              </a:rPr>
              <a:t>The long answer: there was good reason to expect significant archaeological remains at </a:t>
            </a:r>
            <a:r>
              <a:rPr lang="en-US" sz="2000" cap="all" dirty="0" err="1">
                <a:ln w="3175" cmpd="sng">
                  <a:noFill/>
                </a:ln>
                <a:gradFill flip="none" rotWithShape="1">
                  <a:gsLst>
                    <a:gs pos="0">
                      <a:prstClr val="white"/>
                    </a:gs>
                    <a:gs pos="100000">
                      <a:prstClr val="white">
                        <a:lumMod val="75000"/>
                      </a:prstClr>
                    </a:gs>
                  </a:gsLst>
                  <a:lin ang="5400000" scaled="0"/>
                  <a:tileRect/>
                </a:gradFill>
                <a:effectLst>
                  <a:glow rad="38100">
                    <a:prstClr val="black">
                      <a:lumMod val="65000"/>
                      <a:lumOff val="35000"/>
                      <a:alpha val="40000"/>
                    </a:prstClr>
                  </a:glow>
                  <a:outerShdw blurRad="28575" dist="38100" dir="14040000" algn="tl" rotWithShape="0">
                    <a:srgbClr val="000000">
                      <a:alpha val="25000"/>
                    </a:srgbClr>
                  </a:outerShdw>
                </a:effectLst>
                <a:ea typeface="+mj-ea"/>
                <a:cs typeface="+mj-cs"/>
              </a:rPr>
              <a:t>guste</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 modern aerial view of the Guste Homes are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4704210"/>
          </a:xfrm>
          <a:prstGeom prst="rect">
            <a:avLst/>
          </a:prstGeom>
          <a:noFill/>
          <a:ln w="9525">
            <a:noFill/>
            <a:miter lim="800000"/>
            <a:headEnd/>
            <a:tailEnd/>
          </a:ln>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156" y="2490323"/>
            <a:ext cx="6455342" cy="2178781"/>
          </a:xfrm>
          <a:prstGeom prst="rect">
            <a:avLst/>
          </a:prstGeom>
          <a:noFill/>
          <a:ln w="9525">
            <a:noFill/>
            <a:miter lim="800000"/>
            <a:headEnd/>
            <a:tailEnd/>
          </a:ln>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6488252" y="149496"/>
            <a:ext cx="2481561" cy="2457700"/>
          </a:xfrm>
          <a:prstGeom prst="rect">
            <a:avLst/>
          </a:prstGeom>
          <a:noFill/>
          <a:ln w="9525">
            <a:noFill/>
            <a:miter lim="800000"/>
            <a:headEnd/>
            <a:tailEnd/>
          </a:ln>
        </p:spPr>
      </p:pic>
      <p:pic>
        <p:nvPicPr>
          <p:cNvPr id="8196" name="Picture 4" descr="A series of detailed diagrams of buildings previously existing on the Guste block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28321" y="179755"/>
            <a:ext cx="4543968" cy="2425880"/>
          </a:xfrm>
          <a:prstGeom prst="rect">
            <a:avLst/>
          </a:prstGeom>
          <a:noFill/>
          <a:ln w="9525">
            <a:noFill/>
            <a:miter lim="800000"/>
            <a:headEnd/>
            <a:tailEnd/>
          </a:ln>
        </p:spPr>
      </p:pic>
      <p:pic>
        <p:nvPicPr>
          <p:cNvPr id="7" name="Picture 2" descr="A block with racial demographic information represented by colors, showing a block with a mixture of White and Black heads of househol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86953" y="3492288"/>
            <a:ext cx="3292382" cy="3207339"/>
          </a:xfrm>
          <a:prstGeom prst="rect">
            <a:avLst/>
          </a:prstGeom>
          <a:noFill/>
          <a:ln w="9525">
            <a:noFill/>
            <a:miter lim="800000"/>
            <a:headEnd/>
            <a:tailEnd/>
          </a:ln>
        </p:spPr>
      </p:pic>
      <p:sp>
        <p:nvSpPr>
          <p:cNvPr id="10" name="TextBox 9"/>
          <p:cNvSpPr txBox="1"/>
          <p:nvPr/>
        </p:nvSpPr>
        <p:spPr>
          <a:xfrm>
            <a:off x="3536218" y="6255143"/>
            <a:ext cx="4345424" cy="461665"/>
          </a:xfrm>
          <a:prstGeom prst="rect">
            <a:avLst/>
          </a:prstGeom>
          <a:noFill/>
        </p:spPr>
        <p:txBody>
          <a:bodyPr wrap="square" rtlCol="0">
            <a:spAutoFit/>
          </a:bodyPr>
          <a:lstStyle/>
          <a:p>
            <a:r>
              <a:rPr lang="en-US" sz="1200" dirty="0"/>
              <a:t>Race of Head of Household by 1910 U.S. Census; Green indicates “Black” and Yellow indicates “White”</a:t>
            </a:r>
          </a:p>
        </p:txBody>
      </p:sp>
      <p:sp>
        <p:nvSpPr>
          <p:cNvPr id="11" name="TextBox 10"/>
          <p:cNvSpPr txBox="1"/>
          <p:nvPr/>
        </p:nvSpPr>
        <p:spPr>
          <a:xfrm>
            <a:off x="3544312" y="4790485"/>
            <a:ext cx="5470215" cy="923330"/>
          </a:xfrm>
          <a:prstGeom prst="rect">
            <a:avLst/>
          </a:prstGeom>
          <a:noFill/>
        </p:spPr>
        <p:txBody>
          <a:bodyPr wrap="square" rtlCol="0">
            <a:spAutoFit/>
          </a:bodyPr>
          <a:lstStyle/>
          <a:p>
            <a:r>
              <a:rPr lang="en-US" dirty="0"/>
              <a:t>After the Civil War, a multi-racial working-class community gradually developed in the area, and homes and businesses filled the blocks.</a:t>
            </a:r>
          </a:p>
        </p:txBody>
      </p:sp>
      <p:sp>
        <p:nvSpPr>
          <p:cNvPr id="3" name="Arrow: Left 2">
            <a:extLst>
              <a:ext uri="{FF2B5EF4-FFF2-40B4-BE49-F238E27FC236}">
                <a16:creationId xmlns:a16="http://schemas.microsoft.com/office/drawing/2014/main" id="{A7A81C46-AD49-4077-B44D-955653E33982}"/>
              </a:ext>
            </a:extLst>
          </p:cNvPr>
          <p:cNvSpPr/>
          <p:nvPr/>
        </p:nvSpPr>
        <p:spPr>
          <a:xfrm>
            <a:off x="2028321" y="2818614"/>
            <a:ext cx="1007110" cy="461914"/>
          </a:xfrm>
          <a:prstGeom prst="leftArrow">
            <a:avLst/>
          </a:prstGeom>
          <a:solidFill>
            <a:srgbClr val="8240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2000"/>
                                        <p:tgtEl>
                                          <p:spTgt spid="8196"/>
                                        </p:tgtEl>
                                      </p:cBhvr>
                                    </p:animEffect>
                                  </p:childTnLst>
                                </p:cTn>
                              </p:par>
                              <p:par>
                                <p:cTn id="11" presetID="10" presetClass="entr" presetSubtype="0"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fade">
                                      <p:cBhvr>
                                        <p:cTn id="13" dur="2000"/>
                                        <p:tgtEl>
                                          <p:spTgt spid="819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A newspaper article displays a series of photographs to convey the destruction of a Central City Building. The first of the series shows an extant historical corner building with a man in the foreground on the street, the second shows the partial collapse of that building in front of the same man in the same relative position. The third shows the total leveling of that building; the man remains in the same position, but he is now surrounded by rubble. The headline reads, “Going, going, gone!”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296873" cy="6883618"/>
          </a:xfrm>
          <a:prstGeom prst="rect">
            <a:avLst/>
          </a:prstGeom>
          <a:noFill/>
          <a:ln w="9525">
            <a:noFill/>
            <a:miter lim="800000"/>
            <a:headEnd/>
            <a:tailEnd/>
          </a:ln>
        </p:spPr>
      </p:pic>
      <p:sp>
        <p:nvSpPr>
          <p:cNvPr id="5" name="TextBox 4"/>
          <p:cNvSpPr txBox="1"/>
          <p:nvPr/>
        </p:nvSpPr>
        <p:spPr>
          <a:xfrm>
            <a:off x="3405931" y="5011421"/>
            <a:ext cx="5356334" cy="1077218"/>
          </a:xfrm>
          <a:prstGeom prst="rect">
            <a:avLst/>
          </a:prstGeom>
          <a:noFill/>
        </p:spPr>
        <p:txBody>
          <a:bodyPr wrap="square" rtlCol="0">
            <a:spAutoFit/>
          </a:bodyPr>
          <a:lstStyle/>
          <a:p>
            <a:r>
              <a:rPr lang="en-US" sz="1600" dirty="0"/>
              <a:t>By the time HANO planned the </a:t>
            </a:r>
            <a:r>
              <a:rPr lang="en-US" sz="1600" dirty="0" err="1"/>
              <a:t>Guste</a:t>
            </a:r>
            <a:r>
              <a:rPr lang="en-US" sz="1600" dirty="0"/>
              <a:t> Homes, housing in New Orleans had become very segregated, and the </a:t>
            </a:r>
            <a:r>
              <a:rPr lang="en-US" sz="1600" dirty="0" err="1"/>
              <a:t>Guste</a:t>
            </a:r>
            <a:r>
              <a:rPr lang="en-US" sz="1600" dirty="0"/>
              <a:t> area was a predominantly Black neighborhood.</a:t>
            </a:r>
          </a:p>
        </p:txBody>
      </p:sp>
      <p:pic>
        <p:nvPicPr>
          <p:cNvPr id="3074" name="Picture 2" descr="A photographic perspective of the Central City neighborhood before the Guste Homes were buil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3595" y="0"/>
            <a:ext cx="6069026" cy="489297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6" y="0"/>
            <a:ext cx="7511473" cy="1312480"/>
          </a:xfrm>
        </p:spPr>
        <p:txBody>
          <a:bodyPr>
            <a:normAutofit/>
          </a:bodyPr>
          <a:lstStyle/>
          <a:p>
            <a:r>
              <a:rPr lang="en-US" sz="2400" dirty="0"/>
              <a:t> </a:t>
            </a:r>
          </a:p>
        </p:txBody>
      </p:sp>
      <p:pic>
        <p:nvPicPr>
          <p:cNvPr id="12290" name="Picture 2" descr="A diagram of Guste Homes shows the intended placement of housing units and landscapi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812034" y="-4680"/>
            <a:ext cx="6331966" cy="4404961"/>
          </a:xfrm>
          <a:prstGeom prst="rect">
            <a:avLst/>
          </a:prstGeom>
          <a:noFill/>
          <a:ln w="9525">
            <a:noFill/>
            <a:miter lim="800000"/>
            <a:headEnd/>
            <a:tailEnd/>
          </a:ln>
          <a:effectLst/>
        </p:spPr>
      </p:pic>
      <p:pic>
        <p:nvPicPr>
          <p:cNvPr id="12291" name="Picture 3" descr="An illustration shows a woman walking with a stroller along a metal fence. There are children playing around her in the tree-lined courtyard that fronts a four-story apartment complex.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1854" y="3191209"/>
            <a:ext cx="3851009" cy="2450834"/>
          </a:xfrm>
          <a:prstGeom prst="rect">
            <a:avLst/>
          </a:prstGeom>
          <a:noFill/>
          <a:ln w="9525">
            <a:noFill/>
            <a:miter lim="800000"/>
            <a:headEnd/>
            <a:tailEnd/>
          </a:ln>
          <a:effectLst/>
        </p:spPr>
      </p:pic>
      <p:pic>
        <p:nvPicPr>
          <p:cNvPr id="12292" name="Picture 4" descr="A somber man, William J. Guste Sr., looks into the camera, unsmiling with one eyebrow slightly raised. He wears a 1950s-era suit.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1854" y="3191209"/>
            <a:ext cx="3002146" cy="3156349"/>
          </a:xfrm>
          <a:prstGeom prst="rect">
            <a:avLst/>
          </a:prstGeom>
          <a:noFill/>
          <a:ln w="19050">
            <a:solidFill>
              <a:schemeClr val="accent1"/>
            </a:solidFill>
            <a:miter lim="800000"/>
            <a:headEnd/>
            <a:tailEnd/>
          </a:ln>
          <a:effectLst/>
        </p:spPr>
      </p:pic>
      <p:pic>
        <p:nvPicPr>
          <p:cNvPr id="12293" name="Picture 5" descr="A twelve-story tall high-rise building stands in the background of a landscaped courtyard under a tile that reads, “Housing Authority of New Orlea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888856" cy="5981042"/>
          </a:xfrm>
          <a:prstGeom prst="rect">
            <a:avLst/>
          </a:prstGeom>
          <a:noFill/>
          <a:ln w="9525">
            <a:noFill/>
            <a:miter lim="800000"/>
            <a:headEnd/>
            <a:tailEnd/>
          </a:ln>
          <a:effectLst/>
        </p:spPr>
      </p:pic>
      <p:sp>
        <p:nvSpPr>
          <p:cNvPr id="7" name="TextBox 6"/>
          <p:cNvSpPr txBox="1"/>
          <p:nvPr/>
        </p:nvSpPr>
        <p:spPr>
          <a:xfrm>
            <a:off x="0" y="5368535"/>
            <a:ext cx="6962862" cy="1477328"/>
          </a:xfrm>
          <a:prstGeom prst="rect">
            <a:avLst/>
          </a:prstGeom>
          <a:solidFill>
            <a:srgbClr val="002060">
              <a:alpha val="73000"/>
            </a:srgbClr>
          </a:solidFill>
        </p:spPr>
        <p:txBody>
          <a:bodyPr wrap="square" rtlCol="0">
            <a:spAutoFit/>
          </a:bodyPr>
          <a:lstStyle/>
          <a:p>
            <a:r>
              <a:rPr lang="en-US" dirty="0"/>
              <a:t>HANO promoted the </a:t>
            </a:r>
            <a:r>
              <a:rPr lang="en-US" dirty="0" err="1"/>
              <a:t>Guste</a:t>
            </a:r>
            <a:r>
              <a:rPr lang="en-US" dirty="0"/>
              <a:t> Homes, named for long-time HANO legal counsel William J. </a:t>
            </a:r>
            <a:r>
              <a:rPr lang="en-US" dirty="0" err="1"/>
              <a:t>Guste</a:t>
            </a:r>
            <a:r>
              <a:rPr lang="en-US" dirty="0"/>
              <a:t>, Sr., as a replacement for what was termed slum housing. Opened in 1964, the complex included a high-rise retirement facility, one of the first of its kind in the city.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4F9C74-F245-F5F5-141B-20897F3890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133" y="959206"/>
            <a:ext cx="7633734" cy="5898794"/>
          </a:xfrm>
          <a:prstGeom prst="rect">
            <a:avLst/>
          </a:prstGeom>
        </p:spPr>
      </p:pic>
      <p:sp>
        <p:nvSpPr>
          <p:cNvPr id="5" name="TextBox 4" descr="The city blocks that include the Guste Homes are marked on an aerial image of New Orleans."/>
          <p:cNvSpPr txBox="1"/>
          <p:nvPr/>
        </p:nvSpPr>
        <p:spPr>
          <a:xfrm>
            <a:off x="0" y="0"/>
            <a:ext cx="9144000" cy="1508105"/>
          </a:xfrm>
          <a:prstGeom prst="rect">
            <a:avLst/>
          </a:prstGeom>
          <a:solidFill>
            <a:srgbClr val="002060">
              <a:alpha val="90000"/>
            </a:srgbClr>
          </a:solidFill>
        </p:spPr>
        <p:txBody>
          <a:bodyPr wrap="square" rtlCol="0">
            <a:spAutoFit/>
          </a:bodyPr>
          <a:lstStyle/>
          <a:p>
            <a:r>
              <a:rPr lang="en-US" sz="2300" dirty="0"/>
              <a:t>DURING 2012 AND 2013, ARCHAEOLOGISTS EXCAVATED THE LOCATION OF THE WILLIAM J. GUSTE HOMES, A PUBLIC HOUSING DEVELOPMENT IN THE CENTRAL CITY NEIGHBORHOOD OF NEW ORLEANS, PRIOR TO CONSTRUCTION AT THE SITE.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A string outlines a rectangular pit excavated into the ground; two courses of brick, one stepped out, line the back wall.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829" y="150170"/>
            <a:ext cx="8744342" cy="6557660"/>
          </a:xfrm>
          <a:prstGeom prst="ellipse">
            <a:avLst/>
          </a:prstGeom>
          <a:solidFill>
            <a:srgbClr val="002060"/>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974F1259-74FF-47C3-9044-E639C260FA2B}"/>
              </a:ext>
            </a:extLst>
          </p:cNvPr>
          <p:cNvSpPr>
            <a:spLocks noGrp="1"/>
          </p:cNvSpPr>
          <p:nvPr>
            <p:ph type="title"/>
          </p:nvPr>
        </p:nvSpPr>
        <p:spPr>
          <a:xfrm>
            <a:off x="404601" y="2951569"/>
            <a:ext cx="8334797" cy="695915"/>
          </a:xfrm>
          <a:solidFill>
            <a:srgbClr val="002060">
              <a:alpha val="69000"/>
            </a:srgbClr>
          </a:solidFill>
        </p:spPr>
        <p:txBody>
          <a:bodyPr>
            <a:normAutofit/>
          </a:bodyPr>
          <a:lstStyle/>
          <a:p>
            <a:r>
              <a:rPr lang="en-US" sz="2400" dirty="0"/>
              <a:t>Part 3: What were Archaeologists looking for?</a:t>
            </a:r>
          </a:p>
        </p:txBody>
      </p:sp>
      <p:sp>
        <p:nvSpPr>
          <p:cNvPr id="3" name="Content Placeholder 2">
            <a:extLst>
              <a:ext uri="{FF2B5EF4-FFF2-40B4-BE49-F238E27FC236}">
                <a16:creationId xmlns:a16="http://schemas.microsoft.com/office/drawing/2014/main" id="{A7BFF283-291B-4808-9631-9E1D3E260AEC}"/>
              </a:ext>
            </a:extLst>
          </p:cNvPr>
          <p:cNvSpPr>
            <a:spLocks noGrp="1"/>
          </p:cNvSpPr>
          <p:nvPr>
            <p:ph idx="1"/>
          </p:nvPr>
        </p:nvSpPr>
        <p:spPr/>
        <p:txBody>
          <a:bodyPr/>
          <a:lstStyle/>
          <a:p>
            <a:r>
              <a:rPr lang="en-US" dirty="0"/>
              <a:t> </a:t>
            </a:r>
          </a:p>
        </p:txBody>
      </p:sp>
    </p:spTree>
    <p:extLst>
      <p:ext uri="{BB962C8B-B14F-4D97-AF65-F5344CB8AC3E}">
        <p14:creationId xmlns:p14="http://schemas.microsoft.com/office/powerpoint/2010/main" val="40907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Three archaeologists in safety vests watch a backhoe excavate a trenc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5098" y="100742"/>
            <a:ext cx="8393803" cy="5580986"/>
          </a:xfrm>
          <a:prstGeom prst="rect">
            <a:avLst/>
          </a:prstGeom>
          <a:noFill/>
          <a:ln w="9525">
            <a:noFill/>
            <a:miter lim="800000"/>
            <a:headEnd/>
            <a:tailEnd/>
          </a:ln>
          <a:effectLst/>
        </p:spPr>
      </p:pic>
      <p:sp>
        <p:nvSpPr>
          <p:cNvPr id="5" name="TextBox 4"/>
          <p:cNvSpPr txBox="1"/>
          <p:nvPr/>
        </p:nvSpPr>
        <p:spPr>
          <a:xfrm>
            <a:off x="1100144" y="5740451"/>
            <a:ext cx="7379937" cy="923330"/>
          </a:xfrm>
          <a:prstGeom prst="rect">
            <a:avLst/>
          </a:prstGeom>
          <a:noFill/>
        </p:spPr>
        <p:txBody>
          <a:bodyPr wrap="square" rtlCol="0">
            <a:spAutoFit/>
          </a:bodyPr>
          <a:lstStyle/>
          <a:p>
            <a:r>
              <a:rPr lang="en-US" dirty="0"/>
              <a:t>Archaeologists used historical research to plan excavations at </a:t>
            </a:r>
            <a:r>
              <a:rPr lang="en-US" dirty="0" err="1"/>
              <a:t>Guste</a:t>
            </a:r>
            <a:r>
              <a:rPr lang="en-US" dirty="0"/>
              <a:t>. They then used a backhoe to look for areas where remains from the pre-1964 neighborhood were preserved.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rectangular arrangement of bricks lies on the floor of an excavation trench, with a sign and north arrow indicating tis loc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705" y="38162"/>
            <a:ext cx="8920588" cy="5931242"/>
          </a:xfrm>
          <a:prstGeom prst="rect">
            <a:avLst/>
          </a:prstGeom>
          <a:noFill/>
          <a:ln w="9525">
            <a:noFill/>
            <a:miter lim="800000"/>
            <a:headEnd/>
            <a:tailEnd/>
          </a:ln>
          <a:effectLst/>
        </p:spPr>
      </p:pic>
      <p:sp>
        <p:nvSpPr>
          <p:cNvPr id="2" name="TextBox 1"/>
          <p:cNvSpPr txBox="1"/>
          <p:nvPr/>
        </p:nvSpPr>
        <p:spPr>
          <a:xfrm>
            <a:off x="1324067" y="5619509"/>
            <a:ext cx="6495863" cy="1200329"/>
          </a:xfrm>
          <a:prstGeom prst="rect">
            <a:avLst/>
          </a:prstGeom>
          <a:solidFill>
            <a:schemeClr val="accent1">
              <a:alpha val="71000"/>
            </a:schemeClr>
          </a:solidFill>
        </p:spPr>
        <p:txBody>
          <a:bodyPr wrap="square" rtlCol="0">
            <a:spAutoFit/>
          </a:bodyPr>
          <a:lstStyle/>
          <a:p>
            <a:r>
              <a:rPr lang="en-US" dirty="0"/>
              <a:t>Historians researched individual properties to provide context for archaeological remains. They identified residents and businesses associated with addresses at specific points in the past.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 string outlines a rectangular pit excavated into the ground; there is a stack of stepped out brick three courses deep neatly exposed along walls to the back and one side of the pit."/>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36159" y="122251"/>
            <a:ext cx="8641133" cy="6480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76C3FCA1-D941-4A90-A612-969497A676AE}"/>
              </a:ext>
            </a:extLst>
          </p:cNvPr>
          <p:cNvSpPr>
            <a:spLocks noGrp="1"/>
          </p:cNvSpPr>
          <p:nvPr>
            <p:ph type="title"/>
          </p:nvPr>
        </p:nvSpPr>
        <p:spPr>
          <a:xfrm>
            <a:off x="590061" y="2956169"/>
            <a:ext cx="7963878" cy="945662"/>
          </a:xfrm>
          <a:solidFill>
            <a:srgbClr val="002060">
              <a:alpha val="69000"/>
            </a:srgbClr>
          </a:solidFill>
        </p:spPr>
        <p:txBody>
          <a:bodyPr>
            <a:normAutofit/>
          </a:bodyPr>
          <a:lstStyle/>
          <a:p>
            <a:r>
              <a:rPr lang="en-US" dirty="0"/>
              <a:t>Part 4: what did archaeologists find?</a:t>
            </a:r>
          </a:p>
        </p:txBody>
      </p:sp>
    </p:spTree>
    <p:extLst>
      <p:ext uri="{BB962C8B-B14F-4D97-AF65-F5344CB8AC3E}">
        <p14:creationId xmlns:p14="http://schemas.microsoft.com/office/powerpoint/2010/main" val="11131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A trench exposes a thick ceramic sewer pipe and a thinner rusted utility pipe alongside a linear brick featu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27750" y="2766127"/>
            <a:ext cx="3016250" cy="3249613"/>
          </a:xfrm>
          <a:prstGeom prst="rect">
            <a:avLst/>
          </a:prstGeom>
          <a:noFill/>
          <a:ln w="9525">
            <a:solidFill>
              <a:srgbClr val="0070C0"/>
            </a:solidFill>
            <a:miter lim="800000"/>
            <a:headEnd/>
            <a:tailEnd/>
          </a:ln>
          <a:effectLst/>
        </p:spPr>
      </p:pic>
      <p:sp>
        <p:nvSpPr>
          <p:cNvPr id="4" name="TextBox 3"/>
          <p:cNvSpPr txBox="1"/>
          <p:nvPr/>
        </p:nvSpPr>
        <p:spPr>
          <a:xfrm>
            <a:off x="477430" y="5766328"/>
            <a:ext cx="8189140" cy="1015663"/>
          </a:xfrm>
          <a:prstGeom prst="rect">
            <a:avLst/>
          </a:prstGeom>
          <a:solidFill>
            <a:schemeClr val="accent1">
              <a:alpha val="52000"/>
            </a:schemeClr>
          </a:solidFill>
        </p:spPr>
        <p:txBody>
          <a:bodyPr wrap="square" rtlCol="0">
            <a:spAutoFit/>
          </a:bodyPr>
          <a:lstStyle/>
          <a:p>
            <a:r>
              <a:rPr lang="en-US" sz="2000" dirty="0"/>
              <a:t>Archaeologists excavated building foundations, cistern bases, privies, and middens (deposits of household trash), spanning the period from 1870 to the 1960s.</a:t>
            </a:r>
          </a:p>
        </p:txBody>
      </p:sp>
      <p:pic>
        <p:nvPicPr>
          <p:cNvPr id="6146" name="Picture 2" descr="A string forms a square outline of a 2 x 2 meter area that has been excavated 3-4 ft (1-2 m) in depth, exposing clay at the base. Bricks forming clear linear patterns have been preserved to document the remains of past structure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0775" y="0"/>
            <a:ext cx="3683225" cy="2762167"/>
          </a:xfrm>
          <a:prstGeom prst="rect">
            <a:avLst/>
          </a:prstGeom>
          <a:noFill/>
          <a:ln w="9525">
            <a:noFill/>
            <a:miter lim="800000"/>
            <a:headEnd/>
            <a:tailEnd/>
          </a:ln>
          <a:effectLst/>
        </p:spPr>
      </p:pic>
      <p:pic>
        <p:nvPicPr>
          <p:cNvPr id="6148" name="Picture 4" descr="An archaeologist in jeans and a t-shirt stands in a cleared area that is marked by rectangular pits, or excavation units. He holds a clip board, gazing at the excavation unit nearest to him. Sunglasses hold back his long brown hair and a trowel pokes out from his back pocket. There is a grassy field and one- to two-story residential houses directly behind him.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4184931" cy="3138413"/>
          </a:xfrm>
          <a:prstGeom prst="rect">
            <a:avLst/>
          </a:prstGeom>
          <a:noFill/>
          <a:ln w="9525">
            <a:noFill/>
            <a:miter lim="800000"/>
            <a:headEnd/>
            <a:tailEnd/>
          </a:ln>
          <a:effectLst/>
        </p:spPr>
      </p:pic>
      <p:pic>
        <p:nvPicPr>
          <p:cNvPr id="6152" name="Picture 8" descr="Wooden planks form the boundary for a trenc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888858"/>
            <a:ext cx="6363629" cy="2743200"/>
          </a:xfrm>
          <a:prstGeom prst="rect">
            <a:avLst/>
          </a:prstGeom>
          <a:noFill/>
          <a:ln w="9525">
            <a:solidFill>
              <a:srgbClr val="0070C0"/>
            </a:solidFill>
            <a:miter lim="800000"/>
            <a:headEnd/>
            <a:tailEnd/>
          </a:ln>
          <a:effectLst/>
        </p:spPr>
      </p:pic>
      <p:pic>
        <p:nvPicPr>
          <p:cNvPr id="6151" name="Picture 7" descr="A brick-lined shaft, two-bricks wide, has been partially excavated; one wall of the pit exposes in profile a dense deposit of artifacts mixed with soil.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05399" y="0"/>
            <a:ext cx="2877020" cy="3099250"/>
          </a:xfrm>
          <a:prstGeom prst="rect">
            <a:avLst/>
          </a:prstGeom>
          <a:noFill/>
          <a:ln w="9525">
            <a:solidFill>
              <a:srgbClr val="0070C0"/>
            </a:solid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6288" y="3115435"/>
            <a:ext cx="6631423" cy="1200329"/>
          </a:xfrm>
          <a:prstGeom prst="rect">
            <a:avLst/>
          </a:prstGeom>
        </p:spPr>
        <p:txBody>
          <a:bodyPr wrap="square">
            <a:spAutoFit/>
          </a:bodyPr>
          <a:lstStyle/>
          <a:p>
            <a:r>
              <a:rPr lang="en-US" dirty="0"/>
              <a:t> In the process, they recovered thousands of artifacts, including fragments of glass bottles, tableware, ceramic vessels, butchered animal bone, and small, everyday items, like buttons, marbles, and smoking pipes. </a:t>
            </a:r>
          </a:p>
        </p:txBody>
      </p:sp>
      <p:pic>
        <p:nvPicPr>
          <p:cNvPr id="8194" name="Picture 2" descr="Hundreds of fragments of glass artifacts such as lamp bases, tumblers, stemware, bottles, and mirror portions are clustered together.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0072" y="0"/>
            <a:ext cx="7723856" cy="3074973"/>
          </a:xfrm>
          <a:prstGeom prst="rect">
            <a:avLst/>
          </a:prstGeom>
          <a:noFill/>
          <a:ln w="9525">
            <a:noFill/>
            <a:miter lim="800000"/>
            <a:headEnd/>
            <a:tailEnd/>
          </a:ln>
          <a:effectLst/>
        </p:spPr>
      </p:pic>
      <p:pic>
        <p:nvPicPr>
          <p:cNvPr id="8196" name="Picture 4" descr="A line of eight clay marbles, some with painted decor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0384" y="4473546"/>
            <a:ext cx="3103231" cy="1393179"/>
          </a:xfrm>
          <a:prstGeom prst="rect">
            <a:avLst/>
          </a:prstGeom>
          <a:noFill/>
          <a:ln w="9525">
            <a:noFill/>
            <a:miter lim="800000"/>
            <a:headEnd/>
            <a:tailEnd/>
          </a:ln>
          <a:effectLst/>
        </p:spPr>
      </p:pic>
      <p:pic>
        <p:nvPicPr>
          <p:cNvPr id="8197" name="Picture 5" descr="Two complete white clay smoking pipes and stems are next to another white clay smoking pipe bowl fragm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8305" y="4494024"/>
            <a:ext cx="2968962" cy="1987695"/>
          </a:xfrm>
          <a:prstGeom prst="rect">
            <a:avLst/>
          </a:prstGeom>
          <a:noFill/>
          <a:ln w="9525">
            <a:noFill/>
            <a:miter lim="800000"/>
            <a:headEnd/>
            <a:tailEnd/>
          </a:ln>
          <a:effectLst/>
        </p:spPr>
      </p:pic>
      <p:pic>
        <p:nvPicPr>
          <p:cNvPr id="4098" name="Picture 2" descr="Three porcelain buttons of different varieti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481853"/>
            <a:ext cx="3106166" cy="207269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yellow ceramic chamber pot assembled from broken pieces, with three parallel bands around the body."/>
          <p:cNvPicPr>
            <a:picLocks noChangeAspect="1" noChangeArrowheads="1"/>
          </p:cNvPicPr>
          <p:nvPr/>
        </p:nvPicPr>
        <p:blipFill>
          <a:blip r:embed="rId2" cstate="print"/>
          <a:srcRect/>
          <a:stretch>
            <a:fillRect/>
          </a:stretch>
        </p:blipFill>
        <p:spPr bwMode="auto">
          <a:xfrm>
            <a:off x="581387" y="144512"/>
            <a:ext cx="7733815" cy="5160655"/>
          </a:xfrm>
          <a:prstGeom prst="rect">
            <a:avLst/>
          </a:prstGeom>
          <a:noFill/>
          <a:ln w="9525">
            <a:noFill/>
            <a:miter lim="800000"/>
            <a:headEnd/>
            <a:tailEnd/>
          </a:ln>
          <a:effectLst/>
        </p:spPr>
      </p:pic>
      <p:sp>
        <p:nvSpPr>
          <p:cNvPr id="3" name="TextBox 2"/>
          <p:cNvSpPr txBox="1"/>
          <p:nvPr/>
        </p:nvSpPr>
        <p:spPr>
          <a:xfrm>
            <a:off x="598302" y="5398116"/>
            <a:ext cx="7590110" cy="1200329"/>
          </a:xfrm>
          <a:prstGeom prst="rect">
            <a:avLst/>
          </a:prstGeom>
          <a:noFill/>
        </p:spPr>
        <p:txBody>
          <a:bodyPr wrap="square" rtlCol="0">
            <a:spAutoFit/>
          </a:bodyPr>
          <a:lstStyle/>
          <a:p>
            <a:r>
              <a:rPr lang="en-US" dirty="0"/>
              <a:t>Some objects that were common in the past are unfamiliar today. This is a “chamber pot”. Often stored under the bed, they were used to avoid night-time trips to the outhouse. Indoor plumbing made them unnecessary.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ixteen mottled fragments from the same incomplete ceramic vess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0"/>
            <a:ext cx="8229600" cy="6039303"/>
          </a:xfrm>
          <a:prstGeom prst="rect">
            <a:avLst/>
          </a:prstGeom>
          <a:noFill/>
          <a:ln w="9525">
            <a:noFill/>
            <a:miter lim="800000"/>
            <a:headEnd/>
            <a:tailEnd/>
          </a:ln>
          <a:effectLst/>
        </p:spPr>
      </p:pic>
      <p:sp>
        <p:nvSpPr>
          <p:cNvPr id="3" name="TextBox 2"/>
          <p:cNvSpPr txBox="1"/>
          <p:nvPr/>
        </p:nvSpPr>
        <p:spPr>
          <a:xfrm>
            <a:off x="586819" y="5801989"/>
            <a:ext cx="8451983" cy="923330"/>
          </a:xfrm>
          <a:prstGeom prst="rect">
            <a:avLst/>
          </a:prstGeom>
          <a:noFill/>
        </p:spPr>
        <p:txBody>
          <a:bodyPr wrap="square" rtlCol="0">
            <a:spAutoFit/>
          </a:bodyPr>
          <a:lstStyle/>
          <a:p>
            <a:r>
              <a:rPr lang="en-US" dirty="0"/>
              <a:t>Sometimes items were incomplete but still identifiable, like this unusual vessel. Can you identify any clues as to what its function was? It also relates to sanitation.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n elongated ceramic bedpan with an upturned spout has a somewhat circular body that serves as a reservoir.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04" y="144285"/>
            <a:ext cx="7432470" cy="4961174"/>
          </a:xfrm>
          <a:prstGeom prst="rect">
            <a:avLst/>
          </a:prstGeom>
          <a:noFill/>
        </p:spPr>
      </p:pic>
      <p:sp>
        <p:nvSpPr>
          <p:cNvPr id="3" name="TextBox 2"/>
          <p:cNvSpPr txBox="1"/>
          <p:nvPr/>
        </p:nvSpPr>
        <p:spPr>
          <a:xfrm>
            <a:off x="197771" y="5506669"/>
            <a:ext cx="8551946" cy="923330"/>
          </a:xfrm>
          <a:prstGeom prst="rect">
            <a:avLst/>
          </a:prstGeom>
          <a:noFill/>
        </p:spPr>
        <p:txBody>
          <a:bodyPr wrap="square" rtlCol="0">
            <a:spAutoFit/>
          </a:bodyPr>
          <a:lstStyle/>
          <a:p>
            <a:r>
              <a:rPr lang="en-US" dirty="0"/>
              <a:t>Here is a complete example from an antiques auction: it is a ceramic urinal or bed pan, probably from the 1870s or 1880s. Items like this also give clues as to whom might be associated with a given assemblage.</a:t>
            </a:r>
          </a:p>
        </p:txBody>
      </p:sp>
      <p:sp>
        <p:nvSpPr>
          <p:cNvPr id="4" name="Rectangle 3"/>
          <p:cNvSpPr/>
          <p:nvPr/>
        </p:nvSpPr>
        <p:spPr>
          <a:xfrm>
            <a:off x="7529574" y="3658909"/>
            <a:ext cx="1517322" cy="1446550"/>
          </a:xfrm>
          <a:prstGeom prst="rect">
            <a:avLst/>
          </a:prstGeom>
        </p:spPr>
        <p:txBody>
          <a:bodyPr wrap="square">
            <a:spAutoFit/>
          </a:bodyPr>
          <a:lstStyle/>
          <a:p>
            <a:r>
              <a:rPr lang="en-US" sz="800" dirty="0"/>
              <a:t>Photo from https://www.ebay.com/itm/Antique-Bennington-Pottery-Bed-Pan-Urinal-Rockingham-Glaze-Tobacco-Spongeware-/153866218803?nma=true&amp;si=wEqWuDspukfxHHL9jKb6DHW1v1U%253D&amp;orig_cvip=true&amp;nordt=true&amp;rt=nc&amp;_trksid=p2047675.l2557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1950" y="595313"/>
            <a:ext cx="7512050" cy="1312862"/>
          </a:xfrm>
        </p:spPr>
        <p:txBody>
          <a:bodyPr>
            <a:normAutofit/>
          </a:bodyPr>
          <a:lstStyle/>
          <a:p>
            <a:pPr marL="285750" lvl="0" indent="-285750">
              <a:spcBef>
                <a:spcPct val="20000"/>
              </a:spcBef>
              <a:spcAft>
                <a:spcPts val="600"/>
              </a:spcAft>
            </a:pPr>
            <a:r>
              <a:rPr lang="en-US" sz="1800" cap="small" dirty="0">
                <a:ln>
                  <a:noFill/>
                </a:ln>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ea"/>
                <a:cs typeface="+mn-cs"/>
              </a:rPr>
              <a:t/>
            </a:r>
            <a:br>
              <a:rPr lang="en-US" sz="1800" cap="small" dirty="0">
                <a:ln>
                  <a:noFill/>
                </a:ln>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a typeface="+mn-ea"/>
                <a:cs typeface="+mn-cs"/>
              </a:rPr>
            </a:br>
            <a:endParaRPr lang="en-US" dirty="0"/>
          </a:p>
        </p:txBody>
      </p:sp>
      <p:pic>
        <p:nvPicPr>
          <p:cNvPr id="7170" name="Picture 2" descr="A round object that resembles a coin or token is marked “2 ½”. The metallic surface is slightly distressed from corros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99863"/>
            <a:ext cx="4028733" cy="3658274"/>
          </a:xfrm>
          <a:prstGeom prst="rect">
            <a:avLst/>
          </a:prstGeom>
          <a:noFill/>
          <a:ln w="9525">
            <a:noFill/>
            <a:miter lim="800000"/>
            <a:headEnd/>
            <a:tailEnd/>
          </a:ln>
          <a:effectLst/>
        </p:spPr>
      </p:pic>
      <p:pic>
        <p:nvPicPr>
          <p:cNvPr id="7172" name="Picture 4" descr="A round object that resembles a coin is marked “H.M.N”. The metallic surface is slightly distressed from corr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6075" y="1586033"/>
            <a:ext cx="4037925" cy="3685933"/>
          </a:xfrm>
          <a:prstGeom prst="rect">
            <a:avLst/>
          </a:prstGeom>
          <a:noFill/>
          <a:ln w="9525">
            <a:noFill/>
            <a:miter lim="800000"/>
            <a:headEnd/>
            <a:tailEnd/>
          </a:ln>
          <a:effectLst/>
        </p:spPr>
      </p:pic>
      <p:sp>
        <p:nvSpPr>
          <p:cNvPr id="8" name="Rectangle 7"/>
          <p:cNvSpPr/>
          <p:nvPr/>
        </p:nvSpPr>
        <p:spPr>
          <a:xfrm>
            <a:off x="0" y="0"/>
            <a:ext cx="9144000" cy="1384995"/>
          </a:xfrm>
          <a:prstGeom prst="rect">
            <a:avLst/>
          </a:prstGeom>
          <a:solidFill>
            <a:srgbClr val="002060"/>
          </a:solidFill>
        </p:spPr>
        <p:txBody>
          <a:bodyPr wrap="square">
            <a:spAutoFit/>
          </a:bodyPr>
          <a:lstStyle/>
          <a:p>
            <a:r>
              <a:rPr lang="en-US" sz="2800" dirty="0"/>
              <a:t>Sometimes, artifacts could also be connected to specific households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r>
              <a:rPr lang="en-US" sz="2800" dirty="0"/>
              <a:t>and even to specific individuals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t>known from documentary sources.</a:t>
            </a:r>
          </a:p>
        </p:txBody>
      </p:sp>
      <p:sp>
        <p:nvSpPr>
          <p:cNvPr id="10" name="TextBox 9"/>
          <p:cNvSpPr txBox="1"/>
          <p:nvPr/>
        </p:nvSpPr>
        <p:spPr>
          <a:xfrm>
            <a:off x="606902" y="5526860"/>
            <a:ext cx="7930195" cy="830997"/>
          </a:xfrm>
          <a:prstGeom prst="rect">
            <a:avLst/>
          </a:prstGeom>
          <a:noFill/>
        </p:spPr>
        <p:txBody>
          <a:bodyPr wrap="square" rtlCol="0">
            <a:spAutoFit/>
          </a:bodyPr>
          <a:lstStyle/>
          <a:p>
            <a:r>
              <a:rPr lang="en-US" sz="1200" dirty="0"/>
              <a:t>This is a ‘</a:t>
            </a:r>
            <a:r>
              <a:rPr lang="en-US" sz="1200" dirty="0" err="1"/>
              <a:t>quartee</a:t>
            </a:r>
            <a:r>
              <a:rPr lang="en-US" sz="1200" dirty="0"/>
              <a:t>’, a token with a 2 ½ cent value, found at 1300-1302 S. Robertson.  Many lunch counters and saloons had ‘2 for a nickel’ specials; when one item was purchased, the ‘</a:t>
            </a:r>
            <a:r>
              <a:rPr lang="en-US" sz="1200" dirty="0" err="1"/>
              <a:t>quartee</a:t>
            </a:r>
            <a:r>
              <a:rPr lang="en-US" sz="1200" dirty="0"/>
              <a:t>’ would be given as change.  The initials on one side of the coin would identify the issuing business. The “H.M.N.” on this one refers to Hillary M. Nugent, the one-time owner of the address.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ree archaeologists lean on shovels next to a water-filled trench in a nearly empty construction site. Mechanical excavators and other heavy machinery are parked in the distance. All archaeologists wear construction hats and safety vests. In the background, a twelve-story high-rise and a three-story church flank the open area.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03" y="394393"/>
            <a:ext cx="9128097" cy="6069214"/>
          </a:xfrm>
          <a:prstGeom prst="rect">
            <a:avLst/>
          </a:prstGeom>
          <a:noFill/>
          <a:ln w="9525">
            <a:noFill/>
            <a:miter lim="800000"/>
            <a:headEnd/>
            <a:tailEnd/>
          </a:ln>
          <a:effectLst/>
        </p:spPr>
      </p:pic>
      <p:sp>
        <p:nvSpPr>
          <p:cNvPr id="3" name="Rectangle 2"/>
          <p:cNvSpPr/>
          <p:nvPr/>
        </p:nvSpPr>
        <p:spPr>
          <a:xfrm>
            <a:off x="1143000" y="5827795"/>
            <a:ext cx="6858000" cy="923330"/>
          </a:xfrm>
          <a:prstGeom prst="rect">
            <a:avLst/>
          </a:prstGeom>
          <a:solidFill>
            <a:srgbClr val="002060">
              <a:alpha val="76000"/>
            </a:srgbClr>
          </a:solidFill>
        </p:spPr>
        <p:txBody>
          <a:bodyPr wrap="square">
            <a:spAutoFit/>
          </a:bodyPr>
          <a:lstStyle/>
          <a:p>
            <a:r>
              <a:rPr lang="en-US" dirty="0"/>
              <a:t>WHY DID ARCHAEOLOGISTS DIG HERE? WHAT WERE THEY LOOKING FOR, AND WHAT DID THEY FIND? WHY DOES IT MATTER?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etal badge, slightly rusted on the left hand side, reads “Registered driver/ New/ Orleans/ D130”. ">
            <a:extLst>
              <a:ext uri="{FF2B5EF4-FFF2-40B4-BE49-F238E27FC236}">
                <a16:creationId xmlns:a16="http://schemas.microsoft.com/office/drawing/2014/main" id="{DF6B328D-F514-4B79-979B-702B471DFA1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6645" y="150074"/>
            <a:ext cx="6460482" cy="5821847"/>
          </a:xfrm>
          <a:prstGeom prst="rect">
            <a:avLst/>
          </a:prstGeom>
        </p:spPr>
      </p:pic>
      <p:sp>
        <p:nvSpPr>
          <p:cNvPr id="3" name="Rectangle 2"/>
          <p:cNvSpPr/>
          <p:nvPr/>
        </p:nvSpPr>
        <p:spPr>
          <a:xfrm>
            <a:off x="5599688" y="147608"/>
            <a:ext cx="3544312" cy="4893647"/>
          </a:xfrm>
          <a:prstGeom prst="rect">
            <a:avLst/>
          </a:prstGeom>
          <a:solidFill>
            <a:srgbClr val="002060"/>
          </a:solidFill>
        </p:spPr>
        <p:txBody>
          <a:bodyPr wrap="square">
            <a:spAutoFit/>
          </a:bodyPr>
          <a:lstStyle/>
          <a:p>
            <a:r>
              <a:rPr lang="en-US" sz="2400" dirty="0"/>
              <a:t>This “Registered Driver” badge, with the license number D-130, almost certainly belonged to John O’Connor, a driver for his family’s bakery at 1304-1306 Freret Street. The bakery was a long-running fixture in the neighborhood, operating from 1886 until around 1926.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677"/>
            <a:ext cx="4572000" cy="4801314"/>
          </a:xfrm>
          <a:prstGeom prst="rect">
            <a:avLst/>
          </a:prstGeom>
        </p:spPr>
        <p:txBody>
          <a:bodyPr>
            <a:spAutoFit/>
          </a:bodyPr>
          <a:lstStyle/>
          <a:p>
            <a:r>
              <a:rPr lang="en-US" sz="2400" dirty="0"/>
              <a:t>Other times artifacts tell us information about people who don’t show up in property records, or they may tell us things we don’t know about them otherwise. </a:t>
            </a:r>
          </a:p>
          <a:p>
            <a:endParaRPr lang="en-US" sz="2400" dirty="0"/>
          </a:p>
          <a:p>
            <a:r>
              <a:rPr lang="en-US" sz="2400" dirty="0"/>
              <a:t>The remainder of this section will focus on the artifacts from a privy from before 1880, pictured at right during excavation. </a:t>
            </a:r>
          </a:p>
          <a:p>
            <a:endParaRPr lang="en-US" dirty="0"/>
          </a:p>
        </p:txBody>
      </p:sp>
      <p:pic>
        <p:nvPicPr>
          <p:cNvPr id="14" name="Picture 7" descr="A brick-lined shaft, two-bricks wide, has been partially excavated. The back wall of the unit exposes in profile a dense deposit of artifacts in the soil-laden fill.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904285"/>
            <a:ext cx="4537127" cy="5049429"/>
          </a:xfrm>
          <a:prstGeom prst="rect">
            <a:avLst/>
          </a:prstGeom>
          <a:noFill/>
          <a:ln w="9525">
            <a:solidFill>
              <a:srgbClr val="0070C0"/>
            </a:solid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arly one hundred complete or nearly complete antique glass bottles, flasks, stemware glasses, tumblers, and lamps are arranged togeth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472" y="2125051"/>
            <a:ext cx="8852688" cy="4593100"/>
          </a:xfrm>
          <a:prstGeom prst="rect">
            <a:avLst/>
          </a:prstGeom>
          <a:noFill/>
          <a:ln w="9525">
            <a:noFill/>
            <a:miter lim="800000"/>
            <a:headEnd/>
            <a:tailEnd/>
          </a:ln>
          <a:effectLst/>
        </p:spPr>
      </p:pic>
      <p:sp>
        <p:nvSpPr>
          <p:cNvPr id="6" name="Rectangle 5"/>
          <p:cNvSpPr/>
          <p:nvPr/>
        </p:nvSpPr>
        <p:spPr>
          <a:xfrm>
            <a:off x="145658" y="200473"/>
            <a:ext cx="8747490" cy="2123658"/>
          </a:xfrm>
          <a:prstGeom prst="rect">
            <a:avLst/>
          </a:prstGeom>
        </p:spPr>
        <p:txBody>
          <a:bodyPr wrap="square">
            <a:spAutoFit/>
          </a:bodyPr>
          <a:lstStyle/>
          <a:p>
            <a:r>
              <a:rPr lang="en-US" sz="2800" dirty="0"/>
              <a:t>Try to identify some of the items in this and the next three slides and consider what they might tell you about the residents at the address in the 1870s.</a:t>
            </a:r>
          </a:p>
          <a:p>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ree pipe bowls molded to resemble human faces are arranged above a checkered scale bar measuring three by ten centimeters. The first from left to right has a stern, bearded face. The second pipe bowl has a face that has painted features; the face has prestigiously raised eyebrows, a handlebar mustache and a goatee. His hat and collar are painted to suggest that he has some kind of high rank. The third pipe bowl has the face of an older man that is clean shaven and has prominent jowls;  he wears a laurel wreath that rings the crown of his head.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0894"/>
            <a:ext cx="5977326" cy="4001768"/>
          </a:xfrm>
          <a:prstGeom prst="rect">
            <a:avLst/>
          </a:prstGeom>
          <a:noFill/>
          <a:ln w="9525">
            <a:noFill/>
            <a:miter lim="800000"/>
            <a:headEnd/>
            <a:tailEnd/>
          </a:ln>
          <a:effectLst/>
        </p:spPr>
      </p:pic>
      <p:pic>
        <p:nvPicPr>
          <p:cNvPr id="3" name="Picture 3" descr="An irregular copper object is the trigger guard of a rifle; it is clearly molded to form a semi circle meant to attach to something else. It is placed next to two piles of 10-20 lead bullets or sh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392627"/>
            <a:ext cx="6436470" cy="2024357"/>
          </a:xfrm>
          <a:prstGeom prst="rect">
            <a:avLst/>
          </a:prstGeom>
          <a:noFill/>
          <a:ln w="9525">
            <a:noFill/>
            <a:miter lim="800000"/>
            <a:headEnd/>
            <a:tailEnd/>
          </a:ln>
          <a:effectLst/>
        </p:spPr>
      </p:pic>
      <p:pic>
        <p:nvPicPr>
          <p:cNvPr id="3074" name="Picture 2" descr="The details of this complete pistol are rusted, but the outline shows a handle, a trigger, a hammer, and a barrel.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8708" y="249506"/>
            <a:ext cx="3195292" cy="1749228"/>
          </a:xfrm>
          <a:prstGeom prst="rect">
            <a:avLst/>
          </a:prstGeom>
          <a:noFill/>
          <a:ln w="9525">
            <a:noFill/>
            <a:miter lim="800000"/>
            <a:headEnd/>
            <a:tailEnd/>
          </a:ln>
          <a:effectLst/>
        </p:spPr>
      </p:pic>
      <p:pic>
        <p:nvPicPr>
          <p:cNvPr id="6" name="Picture 4" descr="Fragments of a rectangular pharmaceutical glass bottle is embossed “R.R.R./…ADWAY &amp; CO./ [N]EW YORK”.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42275" y="2155307"/>
            <a:ext cx="2763164" cy="292649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Three rectangular dominoes are made of polished bone and wood, arranged from left to right. The first is bisected into two squares, one inscribed with five dots on the other inscribed with four. The second domino is also bisected into two squares, but this domino piece is designed to have the numbers shown on circular insets centered within each side of the wooden square, both of which are missing on this domino. The third domino closely resembles the second – a wooden rectangular bisected into two squares with circular insets cut into the center of each half, but this domino has the circular insets intact. The first is blank (or zero) and the second is inscribed with five dots.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839037" cy="950376"/>
          </a:xfrm>
          <a:prstGeom prst="rect">
            <a:avLst/>
          </a:prstGeom>
          <a:noFill/>
          <a:ln w="9525">
            <a:noFill/>
            <a:miter lim="800000"/>
            <a:headEnd/>
            <a:tailEnd/>
          </a:ln>
          <a:effectLst/>
        </p:spPr>
      </p:pic>
      <p:pic>
        <p:nvPicPr>
          <p:cNvPr id="1032" name="Picture 8" descr="Two brass harmonica reed plates alongside an oval metal object with holes for pins at either e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48197"/>
            <a:ext cx="4741933" cy="1750188"/>
          </a:xfrm>
          <a:prstGeom prst="rect">
            <a:avLst/>
          </a:prstGeom>
          <a:noFill/>
          <a:ln w="9525">
            <a:noFill/>
            <a:miter lim="800000"/>
            <a:headEnd/>
            <a:tailEnd/>
          </a:ln>
          <a:effectLst/>
        </p:spPr>
      </p:pic>
      <p:pic>
        <p:nvPicPr>
          <p:cNvPr id="1036" name="Picture 12" descr="Five syringes are arranged next to each other, one above the other. Each has a tube/barrel with a plunger. The three syringes on top of the photograph are made of glass, while the other two are of pewter and copp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793817"/>
            <a:ext cx="3890677" cy="2793101"/>
          </a:xfrm>
          <a:prstGeom prst="rect">
            <a:avLst/>
          </a:prstGeom>
          <a:noFill/>
          <a:ln w="9525">
            <a:noFill/>
            <a:miter lim="800000"/>
            <a:headEnd/>
            <a:tailEnd/>
          </a:ln>
          <a:effectLst/>
        </p:spPr>
      </p:pic>
      <p:pic>
        <p:nvPicPr>
          <p:cNvPr id="1037" name="Picture 13" descr="A ceramic tableware plate is nearly complete. It has a fragmented rim that appears to have been painted with a sponge. The center shows the picture of a person with a lance riding on the back of a galloping hors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99224" y="1901628"/>
            <a:ext cx="5144776" cy="4956372"/>
          </a:xfrm>
          <a:prstGeom prst="rect">
            <a:avLst/>
          </a:prstGeom>
          <a:noFill/>
          <a:ln w="9525">
            <a:solidFill>
              <a:srgbClr val="002060"/>
            </a:solidFill>
            <a:miter lim="800000"/>
            <a:headEnd/>
            <a:tailEnd/>
          </a:ln>
          <a:effectLst/>
        </p:spPr>
      </p:pic>
      <p:pic>
        <p:nvPicPr>
          <p:cNvPr id="1038" name="Picture 14" descr="A small metal box with a base and lid with a slight lift lies next to a skeleton key with a shank and a bi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88542" y="0"/>
            <a:ext cx="4055458" cy="147621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wo doll head fragments made of porcelain show a doll with painted eyes, eyebrows, mouth, and hair, which has been molded to appear to be in a bun. One fragment shows the front portion of the doll’s face and the other the back portion.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128287" cy="2583710"/>
          </a:xfrm>
          <a:prstGeom prst="rect">
            <a:avLst/>
          </a:prstGeom>
          <a:noFill/>
          <a:ln w="9525">
            <a:noFill/>
            <a:miter lim="800000"/>
            <a:headEnd/>
            <a:tailEnd/>
          </a:ln>
          <a:effectLst/>
        </p:spPr>
      </p:pic>
      <p:pic>
        <p:nvPicPr>
          <p:cNvPr id="2052" name="Picture 4" descr="Two porcelain doll head fragments show a doll with painted eyes, eyebrows, mouth, and hair. He hair has been molded to appear to be in a bun with ringlets near the ears. One fragment shows the front portion of the doll’s face and the other the back portion.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69022"/>
            <a:ext cx="3552405" cy="2278792"/>
          </a:xfrm>
          <a:prstGeom prst="rect">
            <a:avLst/>
          </a:prstGeom>
          <a:noFill/>
          <a:ln w="9525">
            <a:noFill/>
            <a:miter lim="800000"/>
            <a:headEnd/>
            <a:tailEnd/>
          </a:ln>
          <a:effectLst/>
        </p:spPr>
      </p:pic>
      <p:pic>
        <p:nvPicPr>
          <p:cNvPr id="2053" name="Picture 5" descr="A porcelain doll head fragment in profile. The doll has molded facial features, painted eyes and mouth, and chin-length curl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4603" y="0"/>
            <a:ext cx="3132966" cy="2563437"/>
          </a:xfrm>
          <a:prstGeom prst="rect">
            <a:avLst/>
          </a:prstGeom>
          <a:noFill/>
          <a:ln w="9525">
            <a:noFill/>
            <a:miter lim="800000"/>
            <a:headEnd/>
            <a:tailEnd/>
          </a:ln>
          <a:effectLst/>
        </p:spPr>
      </p:pic>
      <p:pic>
        <p:nvPicPr>
          <p:cNvPr id="2054" name="Picture 6" descr="A nearly complete porcelain doll figurine is positioned on its back. The doll has painted hair, painted lips and eyes. Its torso is complete, and although the doll has leg and arm attachments, both legs and arms are fragment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10364" y="0"/>
            <a:ext cx="1433636" cy="2819093"/>
          </a:xfrm>
          <a:prstGeom prst="rect">
            <a:avLst/>
          </a:prstGeom>
          <a:noFill/>
          <a:ln w="9525">
            <a:noFill/>
            <a:miter lim="800000"/>
            <a:headEnd/>
            <a:tailEnd/>
          </a:ln>
          <a:effectLst/>
        </p:spPr>
      </p:pic>
      <p:pic>
        <p:nvPicPr>
          <p:cNvPr id="7" name="Picture 10" descr="Three flat metal toys made of brass are positioned in a photograph next to each other. The first toy is shaped like a prancing horse with a headless rider. The rider wears a red coat and carries a sword, and is likely headless so it can be replaced with others in a game. The next object is a monkey with a red jacket and a red cap; his prehensile tale is perched on the top of his cap. The next toy is a horse with a bridle, saddle, and red saddle pad, but no rider save a possible leg and sword, but it’s likely that portions of the rider on this toy, like portions of the horses’ legs, are missing because the toy was damaged.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5025206"/>
            <a:ext cx="4847129" cy="1832794"/>
          </a:xfrm>
          <a:prstGeom prst="rect">
            <a:avLst/>
          </a:prstGeom>
          <a:noFill/>
          <a:ln w="9525">
            <a:noFill/>
            <a:miter lim="800000"/>
            <a:headEnd/>
            <a:tailEnd/>
          </a:ln>
          <a:effectLst/>
        </p:spPr>
      </p:pic>
      <p:pic>
        <p:nvPicPr>
          <p:cNvPr id="2055" name="Picture 7" descr="Gracile hair combs made of bone are complete; each have between fifteen to twenty tines attached to a straight handle; one hair comb to the left is slightly smaller than the one to the righ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74907" y="2687230"/>
            <a:ext cx="1794186" cy="1811941"/>
          </a:xfrm>
          <a:prstGeom prst="rect">
            <a:avLst/>
          </a:prstGeom>
          <a:noFill/>
          <a:ln w="9525">
            <a:noFill/>
            <a:miter lim="800000"/>
            <a:headEnd/>
            <a:tailEnd/>
          </a:ln>
          <a:effectLst/>
        </p:spPr>
      </p:pic>
      <p:pic>
        <p:nvPicPr>
          <p:cNvPr id="9" name="Picture 11" descr="Three polished bone toothbrushes have elongated handles and a rectangular head with slots for bristles, likely made of horse hair. They are arranged in the photograph from top to bottom.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21543" y="5049431"/>
            <a:ext cx="4022457" cy="1808570"/>
          </a:xfrm>
          <a:prstGeom prst="rect">
            <a:avLst/>
          </a:prstGeom>
          <a:noFill/>
          <a:ln w="9525">
            <a:noFill/>
            <a:miter lim="800000"/>
            <a:headEnd/>
            <a:tailEnd/>
          </a:ln>
          <a:effectLst/>
        </p:spPr>
      </p:pic>
      <p:pic>
        <p:nvPicPr>
          <p:cNvPr id="2056" name="Picture 8" descr="Handles made from bone and metal. From the center of the photograph, clockwise: a plain handle made of wood, fragments of a metal handle shaped like a hilt, a handle made of carved bone, and a bone handle carved into a rectangl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26860" y="3275925"/>
            <a:ext cx="3617140" cy="141477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lide 36&#10;A rectangular pit excavated into the ground is outlined in string; courses of brick line the back wall."/>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6881" y="230161"/>
            <a:ext cx="8530237" cy="63976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1698811" y="2971800"/>
            <a:ext cx="5746378" cy="914400"/>
          </a:xfrm>
          <a:solidFill>
            <a:srgbClr val="002060">
              <a:alpha val="76000"/>
            </a:srgbClr>
          </a:solidFill>
        </p:spPr>
        <p:txBody>
          <a:bodyPr/>
          <a:lstStyle/>
          <a:p>
            <a:r>
              <a:rPr lang="en-US" dirty="0"/>
              <a:t>Part 5: why does it matter?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A worn cupreous pocket watch case and frame. The case is cracked across the face, and the rim and body are separa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27533" y="3408644"/>
            <a:ext cx="1739787" cy="3449356"/>
          </a:xfrm>
          <a:prstGeom prst="rect">
            <a:avLst/>
          </a:prstGeom>
          <a:noFill/>
          <a:ln w="9525">
            <a:noFill/>
            <a:miter lim="800000"/>
            <a:headEnd/>
            <a:tailEnd/>
          </a:ln>
          <a:effectLst/>
        </p:spPr>
      </p:pic>
      <p:sp>
        <p:nvSpPr>
          <p:cNvPr id="9" name="Title 8"/>
          <p:cNvSpPr>
            <a:spLocks noGrp="1"/>
          </p:cNvSpPr>
          <p:nvPr>
            <p:ph type="title"/>
          </p:nvPr>
        </p:nvSpPr>
        <p:spPr/>
        <p:txBody>
          <a:bodyPr/>
          <a:lstStyle/>
          <a:p>
            <a:r>
              <a:rPr lang="en-US" dirty="0"/>
              <a:t> </a:t>
            </a:r>
          </a:p>
        </p:txBody>
      </p:sp>
      <p:sp>
        <p:nvSpPr>
          <p:cNvPr id="12" name="Content Placeholder 11"/>
          <p:cNvSpPr>
            <a:spLocks noGrp="1"/>
          </p:cNvSpPr>
          <p:nvPr>
            <p:ph sz="half" idx="1"/>
          </p:nvPr>
        </p:nvSpPr>
        <p:spPr>
          <a:xfrm>
            <a:off x="0" y="0"/>
            <a:ext cx="3685073" cy="6304306"/>
          </a:xfrm>
        </p:spPr>
        <p:txBody>
          <a:bodyPr/>
          <a:lstStyle/>
          <a:p>
            <a:pPr lvl="0">
              <a:buClr>
                <a:prstClr val="white"/>
              </a:buClr>
            </a:pPr>
            <a:r>
              <a:rPr lang="en-US" sz="2400"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Archaeological sites are a non-renewable resource</a:t>
            </a:r>
          </a:p>
          <a:p>
            <a:pPr lvl="0">
              <a:buClr>
                <a:prstClr val="white"/>
              </a:buClr>
            </a:pPr>
            <a:r>
              <a:rPr lang="en-US" sz="2400"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They tell information about the lives of people that may not be recorded in books</a:t>
            </a:r>
          </a:p>
          <a:p>
            <a:pPr lvl="0">
              <a:buClr>
                <a:prstClr val="white"/>
              </a:buClr>
            </a:pPr>
            <a:r>
              <a:rPr lang="en-US" sz="2400"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Archaeology also tells about the present: where we’ve been, what has changed, and how we got here</a:t>
            </a:r>
          </a:p>
          <a:p>
            <a:endParaRPr lang="en-US" dirty="0"/>
          </a:p>
        </p:txBody>
      </p:sp>
      <p:pic>
        <p:nvPicPr>
          <p:cNvPr id="14" name="Picture 2" descr="Two men tear wooden planking from the roof of a one-story residential house. The house has inner joists exposed and appears to be in the process of demolition. "/>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3854880" y="0"/>
            <a:ext cx="3143382" cy="3584772"/>
          </a:xfrm>
          <a:prstGeom prst="rect">
            <a:avLst/>
          </a:prstGeom>
          <a:noFill/>
          <a:ln w="9525">
            <a:noFill/>
            <a:miter lim="800000"/>
            <a:headEnd/>
            <a:tailEnd/>
          </a:ln>
          <a:effectLst/>
        </p:spPr>
      </p:pic>
      <p:pic>
        <p:nvPicPr>
          <p:cNvPr id="6147" name="Picture 3" descr="Historical map of blocks in the city of New Orleans circa 1930 focused on the area surrounding the Guste Home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8616" y="3596908"/>
            <a:ext cx="3535384" cy="3261092"/>
          </a:xfrm>
          <a:prstGeom prst="rect">
            <a:avLst/>
          </a:prstGeom>
          <a:noFill/>
          <a:ln w="9525">
            <a:noFill/>
            <a:miter lim="800000"/>
            <a:headEnd/>
            <a:tailEnd/>
          </a:ln>
          <a:effectLst/>
        </p:spPr>
      </p:pic>
      <p:pic>
        <p:nvPicPr>
          <p:cNvPr id="6148" name="Picture 4" descr="A ceramic saucer fragment features a butterfly on the center with a pattern of leaves and scrollwork around the ri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8262" y="0"/>
            <a:ext cx="2145738" cy="3637562"/>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7CF71D7D-DDD1-4D22-80AE-C93A4CBE4387}"/>
              </a:ext>
            </a:extLst>
          </p:cNvPr>
          <p:cNvSpPr/>
          <p:nvPr/>
        </p:nvSpPr>
        <p:spPr>
          <a:xfrm>
            <a:off x="0" y="6261982"/>
            <a:ext cx="4387442" cy="584775"/>
          </a:xfrm>
          <a:prstGeom prst="rect">
            <a:avLst/>
          </a:prstGeom>
        </p:spPr>
        <p:txBody>
          <a:bodyPr wrap="square">
            <a:spAutoFit/>
          </a:bodyPr>
          <a:lstStyle/>
          <a:p>
            <a:r>
              <a:rPr lang="en-US" sz="800" i="1" dirty="0"/>
              <a:t>Clockwise, from upper left: image from HANO yearbook; lusterware dish with butterfly design; red-lining map of New Orleans with Central City area (reproduced from https://dsl.richmond.edu/panorama/redlining/#loc=5/39.1/-94.58); pocket watch case from Puckett family privy.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5E6A3-5D7F-4F9B-95CC-CBCEE1CB11BE}"/>
              </a:ext>
            </a:extLst>
          </p:cNvPr>
          <p:cNvSpPr>
            <a:spLocks noGrp="1"/>
          </p:cNvSpPr>
          <p:nvPr>
            <p:ph type="title"/>
          </p:nvPr>
        </p:nvSpPr>
        <p:spPr/>
        <p:txBody>
          <a:bodyPr/>
          <a:lstStyle/>
          <a:p>
            <a:r>
              <a:rPr lang="en-US" dirty="0"/>
              <a:t>ACKNOWLEDGEMENTS</a:t>
            </a:r>
          </a:p>
        </p:txBody>
      </p:sp>
      <p:sp>
        <p:nvSpPr>
          <p:cNvPr id="6" name="Content Placeholder 5">
            <a:extLst>
              <a:ext uri="{FF2B5EF4-FFF2-40B4-BE49-F238E27FC236}">
                <a16:creationId xmlns:a16="http://schemas.microsoft.com/office/drawing/2014/main" id="{965D723E-10F3-4810-913B-0D19EC04A344}"/>
              </a:ext>
            </a:extLst>
          </p:cNvPr>
          <p:cNvSpPr>
            <a:spLocks noGrp="1"/>
          </p:cNvSpPr>
          <p:nvPr>
            <p:ph idx="1"/>
          </p:nvPr>
        </p:nvSpPr>
        <p:spPr/>
        <p:txBody>
          <a:bodyPr/>
          <a:lstStyle/>
          <a:p>
            <a:r>
              <a:rPr lang="en-US" dirty="0"/>
              <a:t>Archaeologists from Earth Search, Inc., carried out </a:t>
            </a:r>
            <a:r>
              <a:rPr lang="en-US"/>
              <a:t>most large-scale </a:t>
            </a:r>
            <a:r>
              <a:rPr lang="en-US" dirty="0"/>
              <a:t>excavations at the </a:t>
            </a:r>
            <a:r>
              <a:rPr lang="en-US" dirty="0" err="1"/>
              <a:t>Guste</a:t>
            </a:r>
            <a:r>
              <a:rPr lang="en-US" dirty="0"/>
              <a:t> site on behalf of </a:t>
            </a:r>
            <a:r>
              <a:rPr lang="en-US" dirty="0" err="1"/>
              <a:t>hano</a:t>
            </a:r>
            <a:r>
              <a:rPr lang="en-US" dirty="0"/>
              <a:t> and </a:t>
            </a:r>
            <a:r>
              <a:rPr lang="en-US" dirty="0" err="1"/>
              <a:t>hud</a:t>
            </a:r>
            <a:r>
              <a:rPr lang="en-US" dirty="0"/>
              <a:t>.  ESI prepared a report of investigations for submission to the Louisiana Division of Archaeology; photos and records from this were utilized in the creation of this educational module, as was original research by the University of New Orleans.  R.C. Goodwin and Associates undertook initial testing and construction monitoring on two blocks for HANO and HUD.</a:t>
            </a:r>
          </a:p>
          <a:p>
            <a:r>
              <a:rPr lang="en-US" dirty="0"/>
              <a:t>Funding and support for this project was provided by the Federal Emergency Management Agency through the Louisiana Governor’s Office of Homeland Security and Emergency Preparedness and the Housing Authority of New Orleans</a:t>
            </a:r>
          </a:p>
          <a:p>
            <a:endParaRPr lang="en-US" dirty="0"/>
          </a:p>
        </p:txBody>
      </p:sp>
    </p:spTree>
    <p:extLst>
      <p:ext uri="{BB962C8B-B14F-4D97-AF65-F5344CB8AC3E}">
        <p14:creationId xmlns:p14="http://schemas.microsoft.com/office/powerpoint/2010/main" val="212969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String outlines a rectangle on the ground next to a double row of brick. A sign documents the provenience of the excavation and a checkered arrow points to the direction of north."/>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17415" y="463061"/>
            <a:ext cx="7909169" cy="59318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itle 5">
            <a:extLst>
              <a:ext uri="{FF2B5EF4-FFF2-40B4-BE49-F238E27FC236}">
                <a16:creationId xmlns:a16="http://schemas.microsoft.com/office/drawing/2014/main" id="{710870D4-177E-4881-BADD-AB7EE173A8AC}"/>
              </a:ext>
            </a:extLst>
          </p:cNvPr>
          <p:cNvSpPr>
            <a:spLocks noGrp="1"/>
          </p:cNvSpPr>
          <p:nvPr>
            <p:ph type="title"/>
          </p:nvPr>
        </p:nvSpPr>
        <p:spPr>
          <a:xfrm>
            <a:off x="2036911" y="2928815"/>
            <a:ext cx="5070177" cy="1000369"/>
          </a:xfrm>
          <a:solidFill>
            <a:srgbClr val="002060">
              <a:alpha val="68000"/>
            </a:srgbClr>
          </a:solidFill>
        </p:spPr>
        <p:txBody>
          <a:bodyPr>
            <a:normAutofit/>
          </a:bodyPr>
          <a:lstStyle/>
          <a:p>
            <a:r>
              <a:rPr lang="en-US" sz="3600" dirty="0">
                <a:latin typeface="Tw Cen MT" panose="020B0602020104020603" pitchFamily="34" charset="0"/>
              </a:rPr>
              <a:t>Part I: DEFINING TERMS</a:t>
            </a:r>
          </a:p>
        </p:txBody>
      </p:sp>
    </p:spTree>
    <p:extLst>
      <p:ext uri="{BB962C8B-B14F-4D97-AF65-F5344CB8AC3E}">
        <p14:creationId xmlns:p14="http://schemas.microsoft.com/office/powerpoint/2010/main" val="301806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One archaeologist crouches over dirt with a trowel, he looks to the ground, and his wide-brimmed hat hides his face. Another archaeologist is sifting through soil for artifacts through a screen; she faces forward, in profile.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472" y="168581"/>
            <a:ext cx="2490487" cy="6240311"/>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2022" y="172629"/>
            <a:ext cx="2322414" cy="6241896"/>
          </a:xfrm>
          <a:prstGeom prst="rect">
            <a:avLst/>
          </a:prstGeom>
          <a:noFill/>
          <a:ln w="9525">
            <a:noFill/>
            <a:miter lim="800000"/>
            <a:headEnd/>
            <a:tailEnd/>
          </a:ln>
          <a:effectLst/>
        </p:spPr>
      </p:pic>
      <p:sp>
        <p:nvSpPr>
          <p:cNvPr id="2" name="Title 1"/>
          <p:cNvSpPr>
            <a:spLocks noGrp="1"/>
          </p:cNvSpPr>
          <p:nvPr>
            <p:ph type="title"/>
          </p:nvPr>
        </p:nvSpPr>
        <p:spPr>
          <a:xfrm>
            <a:off x="129472" y="172629"/>
            <a:ext cx="4304964" cy="2637683"/>
          </a:xfrm>
          <a:solidFill>
            <a:srgbClr val="002060">
              <a:alpha val="62000"/>
            </a:srgbClr>
          </a:solidFill>
        </p:spPr>
        <p:txBody>
          <a:bodyPr>
            <a:noAutofit/>
          </a:bodyPr>
          <a:lstStyle/>
          <a:p>
            <a:r>
              <a:rPr lang="en-US" sz="3600" dirty="0"/>
              <a:t>What is </a:t>
            </a:r>
            <a:br>
              <a:rPr lang="en-US" sz="3600" dirty="0"/>
            </a:br>
            <a:r>
              <a:rPr lang="en-US" sz="3600" dirty="0"/>
              <a:t>Archaeology?</a:t>
            </a:r>
          </a:p>
        </p:txBody>
      </p:sp>
      <p:sp>
        <p:nvSpPr>
          <p:cNvPr id="4" name="Content Placeholder 3"/>
          <p:cNvSpPr>
            <a:spLocks noGrp="1"/>
          </p:cNvSpPr>
          <p:nvPr>
            <p:ph idx="1"/>
          </p:nvPr>
        </p:nvSpPr>
        <p:spPr>
          <a:xfrm>
            <a:off x="4572000" y="675979"/>
            <a:ext cx="4500964" cy="5506041"/>
          </a:xfrm>
          <a:ln>
            <a:noFill/>
          </a:ln>
        </p:spPr>
        <p:txBody>
          <a:bodyPr>
            <a:normAutofit lnSpcReduction="10000"/>
          </a:bodyPr>
          <a:lstStyle/>
          <a:p>
            <a:endParaRPr lang="en-US" dirty="0"/>
          </a:p>
          <a:p>
            <a:r>
              <a:rPr lang="en-US" sz="2800" dirty="0"/>
              <a:t>archaeology is a subfield of anthropology</a:t>
            </a:r>
          </a:p>
          <a:p>
            <a:r>
              <a:rPr lang="en-US" sz="2800" dirty="0"/>
              <a:t>Archaeologists use material remains to study human cultures in the past</a:t>
            </a:r>
          </a:p>
          <a:p>
            <a:r>
              <a:rPr lang="en-US" sz="2800" dirty="0"/>
              <a:t>Material remains include artifacts, buildings, landscapes, and the human body itself</a:t>
            </a:r>
          </a:p>
          <a:p>
            <a:endParaRPr lang="en-US" dirty="0"/>
          </a:p>
          <a:p>
            <a:endParaRPr lang="en-US" dirty="0"/>
          </a:p>
          <a:p>
            <a:endParaRPr lang="en-US" dirty="0"/>
          </a:p>
        </p:txBody>
      </p:sp>
      <p:sp>
        <p:nvSpPr>
          <p:cNvPr id="5" name="Text Placeholder 4"/>
          <p:cNvSpPr>
            <a:spLocks noGrp="1"/>
          </p:cNvSpPr>
          <p:nvPr>
            <p:ph type="body" sz="half" idx="2"/>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82" y="441264"/>
            <a:ext cx="4374318" cy="3166438"/>
          </a:xfrm>
          <a:solidFill>
            <a:srgbClr val="002060">
              <a:alpha val="66000"/>
            </a:srgbClr>
          </a:solidFill>
          <a:ln w="19050">
            <a:solidFill>
              <a:srgbClr val="0070C0"/>
            </a:solidFill>
          </a:ln>
        </p:spPr>
        <p:txBody>
          <a:bodyPr>
            <a:noAutofit/>
          </a:bodyPr>
          <a:lstStyle/>
          <a:p>
            <a:r>
              <a:rPr lang="en-US" sz="3600" dirty="0"/>
              <a:t>What is </a:t>
            </a:r>
            <a:r>
              <a:rPr lang="en-US" sz="3600" b="1" dirty="0"/>
              <a:t>URBAN</a:t>
            </a:r>
            <a:r>
              <a:rPr lang="en-US" sz="3600" dirty="0"/>
              <a:t> </a:t>
            </a:r>
            <a:r>
              <a:rPr lang="en-US" sz="3600" b="1" dirty="0"/>
              <a:t>historical</a:t>
            </a:r>
            <a:r>
              <a:rPr lang="en-US" sz="3600" dirty="0"/>
              <a:t> archaeology?</a:t>
            </a:r>
            <a:r>
              <a:rPr lang="en-US" sz="2400" dirty="0"/>
              <a:t/>
            </a:r>
            <a:br>
              <a:rPr lang="en-US" sz="2400" dirty="0"/>
            </a:br>
            <a:endParaRPr lang="en-US" sz="2400" dirty="0"/>
          </a:p>
        </p:txBody>
      </p:sp>
      <p:sp>
        <p:nvSpPr>
          <p:cNvPr id="3" name="Content Placeholder 2"/>
          <p:cNvSpPr>
            <a:spLocks noGrp="1"/>
          </p:cNvSpPr>
          <p:nvPr>
            <p:ph idx="1"/>
          </p:nvPr>
        </p:nvSpPr>
        <p:spPr>
          <a:xfrm>
            <a:off x="4783716" y="1278541"/>
            <a:ext cx="4093247" cy="5292191"/>
          </a:xfrm>
        </p:spPr>
        <p:txBody>
          <a:bodyPr>
            <a:normAutofit fontScale="92500" lnSpcReduction="20000"/>
          </a:bodyPr>
          <a:lstStyle/>
          <a:p>
            <a:r>
              <a:rPr lang="en-US" sz="3000" dirty="0"/>
              <a:t>Historical archaeologists focus on the recent past</a:t>
            </a:r>
          </a:p>
          <a:p>
            <a:r>
              <a:rPr lang="en-US" sz="3000" dirty="0"/>
              <a:t>Historical archaeologists use documents, maps, and oral history to understand sites</a:t>
            </a:r>
          </a:p>
          <a:p>
            <a:r>
              <a:rPr lang="en-US" sz="3000" dirty="0"/>
              <a:t>Urban historical archaeologists study the growth and development of cities in the modern world</a:t>
            </a:r>
          </a:p>
          <a:p>
            <a:endParaRPr lang="en-US" dirty="0"/>
          </a:p>
          <a:p>
            <a:endParaRPr lang="en-US" dirty="0"/>
          </a:p>
          <a:p>
            <a:endParaRPr lang="en-US" dirty="0"/>
          </a:p>
        </p:txBody>
      </p:sp>
      <p:sp>
        <p:nvSpPr>
          <p:cNvPr id="4" name="Text Placeholder 3"/>
          <p:cNvSpPr>
            <a:spLocks noGrp="1"/>
          </p:cNvSpPr>
          <p:nvPr>
            <p:ph type="body" sz="half" idx="2"/>
          </p:nvPr>
        </p:nvSpPr>
        <p:spPr>
          <a:xfrm>
            <a:off x="850006" y="4166387"/>
            <a:ext cx="2729523" cy="1828800"/>
          </a:xfrm>
          <a:noFill/>
          <a:ln>
            <a:solidFill>
              <a:schemeClr val="accent1"/>
            </a:solidFill>
          </a:ln>
        </p:spPr>
        <p:txBody>
          <a:bodyPr>
            <a:normAutofit/>
          </a:bodyPr>
          <a:lstStyle/>
          <a:p>
            <a:endParaRPr lang="en-US" sz="2000" dirty="0"/>
          </a:p>
        </p:txBody>
      </p:sp>
      <p:pic>
        <p:nvPicPr>
          <p:cNvPr id="2050" name="Picture 2" descr="Three archaeologists working: one is writing notes, another is digging with a shovel, and the third is measuring something in front of him with measuring tape. Behind them, square units dug into the soil exposes an intricate brick foundation.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946" y="3631301"/>
            <a:ext cx="4360054" cy="2898972"/>
          </a:xfrm>
          <a:prstGeom prst="rect">
            <a:avLst/>
          </a:prstGeom>
          <a:noFill/>
          <a:ln w="19050">
            <a:solidFill>
              <a:srgbClr val="0070C0"/>
            </a:solid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descr="A rectangular pit is outlined in string. The pit’s walls feature striations of soils of different colors. A sign documents the location of the excavation."/>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7112" y="109243"/>
            <a:ext cx="5931016" cy="4378867"/>
          </a:xfrm>
          <a:prstGeom prst="rect">
            <a:avLst/>
          </a:prstGeom>
          <a:noFill/>
          <a:ln>
            <a:noFill/>
          </a:ln>
        </p:spPr>
      </p:pic>
      <p:sp>
        <p:nvSpPr>
          <p:cNvPr id="2" name="Title 1"/>
          <p:cNvSpPr>
            <a:spLocks noGrp="1"/>
          </p:cNvSpPr>
          <p:nvPr>
            <p:ph type="title"/>
          </p:nvPr>
        </p:nvSpPr>
        <p:spPr>
          <a:xfrm>
            <a:off x="5998128" y="105719"/>
            <a:ext cx="2729523" cy="1912722"/>
          </a:xfrm>
          <a:solidFill>
            <a:srgbClr val="002060">
              <a:alpha val="71000"/>
            </a:srgbClr>
          </a:solidFill>
        </p:spPr>
        <p:txBody>
          <a:bodyPr/>
          <a:lstStyle/>
          <a:p>
            <a:r>
              <a:rPr lang="en-US" sz="2400" dirty="0"/>
              <a:t>STRATIGRAPHY</a:t>
            </a:r>
            <a:endParaRPr lang="en-US" dirty="0"/>
          </a:p>
        </p:txBody>
      </p:sp>
      <p:sp>
        <p:nvSpPr>
          <p:cNvPr id="4" name="Text Placeholder 3"/>
          <p:cNvSpPr>
            <a:spLocks noGrp="1"/>
          </p:cNvSpPr>
          <p:nvPr>
            <p:ph type="body" sz="half" idx="2"/>
          </p:nvPr>
        </p:nvSpPr>
        <p:spPr>
          <a:xfrm>
            <a:off x="5998128" y="2014916"/>
            <a:ext cx="2729523" cy="4733841"/>
          </a:xfrm>
          <a:solidFill>
            <a:srgbClr val="002060">
              <a:alpha val="70000"/>
            </a:srgbClr>
          </a:solidFill>
        </p:spPr>
        <p:txBody>
          <a:bodyPr>
            <a:normAutofit/>
          </a:bodyPr>
          <a:lstStyle/>
          <a:p>
            <a:r>
              <a:rPr lang="en-US" sz="2000" dirty="0"/>
              <a:t>archaeologists use </a:t>
            </a:r>
            <a:r>
              <a:rPr lang="en-US" sz="2000" b="1" dirty="0"/>
              <a:t>stratigraphy</a:t>
            </a:r>
            <a:r>
              <a:rPr lang="en-US" sz="2000" dirty="0"/>
              <a:t>, or layers of soil in the ground, to understand sites. when you excavate, you go backwards in time. each layer is older than the one above 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4" name="Content Placeholder 3"/>
          <p:cNvSpPr>
            <a:spLocks noGrp="1"/>
          </p:cNvSpPr>
          <p:nvPr>
            <p:ph sz="half" idx="2"/>
          </p:nvPr>
        </p:nvSpPr>
        <p:spPr>
          <a:xfrm>
            <a:off x="4572000" y="361571"/>
            <a:ext cx="3689239" cy="4412730"/>
          </a:xfrm>
        </p:spPr>
        <p:txBody>
          <a:bodyPr>
            <a:normAutofit/>
          </a:bodyPr>
          <a:lstStyle/>
          <a:p>
            <a:r>
              <a:rPr lang="en-US" sz="3600" dirty="0"/>
              <a:t>FEATURES</a:t>
            </a:r>
          </a:p>
          <a:p>
            <a:r>
              <a:rPr lang="en-US" sz="1800" dirty="0"/>
              <a:t>A Feature is a part of an archaeological site. The most common urban features are the remains of buildings, walkways, and patios. </a:t>
            </a:r>
          </a:p>
          <a:p>
            <a:r>
              <a:rPr lang="en-US" sz="1800" dirty="0"/>
              <a:t>Other features are related to sanitation, like the brick foundation on the left. What do you think it is?</a:t>
            </a:r>
          </a:p>
        </p:txBody>
      </p:sp>
      <p:pic>
        <p:nvPicPr>
          <p:cNvPr id="7" name="Picture 2" descr="A circular brick foundation within an open excavation area. "/>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43890" y="127450"/>
            <a:ext cx="4267641" cy="5939554"/>
          </a:xfrm>
          <a:prstGeom prst="rect">
            <a:avLst/>
          </a:prstGeom>
          <a:noFill/>
          <a:ln w="9525">
            <a:noFill/>
            <a:miter lim="800000"/>
            <a:headEnd/>
            <a:tailEnd/>
          </a:ln>
          <a:effectLst/>
        </p:spPr>
      </p:pic>
      <p:pic>
        <p:nvPicPr>
          <p:cNvPr id="8" name="Picture 2" descr="Multiple tall, circular wooden barrels on brick platforms line the backs of houses. "/>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60313" y="3429000"/>
            <a:ext cx="4282214" cy="3335619"/>
          </a:xfrm>
          <a:prstGeom prst="rect">
            <a:avLst/>
          </a:prstGeom>
          <a:noFill/>
          <a:ln w="9525">
            <a:noFill/>
            <a:miter lim="800000"/>
            <a:headEnd/>
            <a:tailEnd/>
          </a:ln>
          <a:effectLst/>
        </p:spPr>
      </p:pic>
      <p:sp>
        <p:nvSpPr>
          <p:cNvPr id="9" name="TextBox 8"/>
          <p:cNvSpPr txBox="1"/>
          <p:nvPr/>
        </p:nvSpPr>
        <p:spPr>
          <a:xfrm>
            <a:off x="4774301" y="5178903"/>
            <a:ext cx="3958390" cy="1015663"/>
          </a:xfrm>
          <a:prstGeom prst="rect">
            <a:avLst/>
          </a:prstGeom>
          <a:noFill/>
        </p:spPr>
        <p:txBody>
          <a:bodyPr wrap="square" rtlCol="0">
            <a:spAutoFit/>
          </a:bodyPr>
          <a:lstStyle/>
          <a:p>
            <a:r>
              <a:rPr lang="en-US" dirty="0"/>
              <a:t>A CIRCULAR BRICK FOUNDATION FOR A RAINWATER CISTERN</a:t>
            </a:r>
          </a:p>
          <a:p>
            <a:r>
              <a:rPr lang="en-US" sz="800" dirty="0"/>
              <a:t>Description: New Orleans, 1905. Cisterns screened with cheesecloth, part of massive mosquito control program initiated after outbreak of Yellow Fever. |Source= 'Yellow Fever Prophylaxis in New Orleans 1905,' by Robert Boyce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86156" y="4272595"/>
            <a:ext cx="7971688" cy="1343278"/>
          </a:xfrm>
        </p:spPr>
        <p:txBody>
          <a:bodyPr>
            <a:normAutofit fontScale="90000"/>
          </a:bodyPr>
          <a:lstStyle/>
          <a:p>
            <a:r>
              <a:rPr lang="en-US" sz="1600" dirty="0"/>
              <a:t/>
            </a:r>
            <a:br>
              <a:rPr lang="en-US" sz="1600" dirty="0"/>
            </a:br>
            <a:r>
              <a:rPr lang="en-US" sz="4000" dirty="0"/>
              <a:t> </a:t>
            </a:r>
            <a:r>
              <a:rPr lang="en-US" sz="1600" dirty="0"/>
              <a:t/>
            </a:r>
            <a:br>
              <a:rPr lang="en-US" sz="1600" dirty="0"/>
            </a:br>
            <a:r>
              <a:rPr lang="en-US" sz="1600" dirty="0"/>
              <a:t/>
            </a:r>
            <a:br>
              <a:rPr lang="en-US" sz="1600" dirty="0"/>
            </a:br>
            <a:r>
              <a:rPr lang="en-US" sz="1600" dirty="0"/>
              <a:t/>
            </a:r>
            <a:br>
              <a:rPr lang="en-US" sz="1600" dirty="0"/>
            </a:br>
            <a:r>
              <a:rPr lang="en-US" sz="2000" dirty="0"/>
              <a:t>BEFORE HOUSES had indoor plumbing, toilets were usually outside, in a separate building (the </a:t>
            </a:r>
            <a:r>
              <a:rPr lang="en-US" sz="2000" b="1" dirty="0"/>
              <a:t>outhouse</a:t>
            </a:r>
            <a:r>
              <a:rPr lang="en-US" sz="2000" dirty="0"/>
              <a:t> or </a:t>
            </a:r>
            <a:r>
              <a:rPr lang="en-US" sz="2000" b="1" dirty="0"/>
              <a:t>PRIVY</a:t>
            </a:r>
            <a:r>
              <a:rPr lang="en-US" sz="2000" dirty="0"/>
              <a:t>), with the toilet EMPTYING INTO a hole in the ground beneath it. These pits, lined with wood, brick, or nothing at all, are called privy shafts, and they are another important feature used by urban archaeologists.</a:t>
            </a:r>
          </a:p>
        </p:txBody>
      </p:sp>
      <p:sp>
        <p:nvSpPr>
          <p:cNvPr id="9" name="Text Placeholder 8"/>
          <p:cNvSpPr>
            <a:spLocks noGrp="1"/>
          </p:cNvSpPr>
          <p:nvPr>
            <p:ph type="body" idx="1"/>
          </p:nvPr>
        </p:nvSpPr>
        <p:spPr>
          <a:xfrm>
            <a:off x="539864" y="6106916"/>
            <a:ext cx="1968667" cy="520461"/>
          </a:xfrm>
        </p:spPr>
        <p:txBody>
          <a:bodyPr/>
          <a:lstStyle/>
          <a:p>
            <a:r>
              <a:rPr lang="en-US" dirty="0"/>
              <a:t> </a:t>
            </a:r>
          </a:p>
        </p:txBody>
      </p:sp>
      <p:sp>
        <p:nvSpPr>
          <p:cNvPr id="10" name="Text Placeholder 9"/>
          <p:cNvSpPr>
            <a:spLocks noGrp="1"/>
          </p:cNvSpPr>
          <p:nvPr>
            <p:ph type="body" sz="quarter" idx="3"/>
          </p:nvPr>
        </p:nvSpPr>
        <p:spPr>
          <a:xfrm>
            <a:off x="2862165" y="6009811"/>
            <a:ext cx="3419670" cy="725129"/>
          </a:xfrm>
        </p:spPr>
        <p:txBody>
          <a:bodyPr/>
          <a:lstStyle/>
          <a:p>
            <a:r>
              <a:rPr lang="en-US" dirty="0"/>
              <a:t> </a:t>
            </a:r>
          </a:p>
        </p:txBody>
      </p:sp>
      <p:pic>
        <p:nvPicPr>
          <p:cNvPr id="13" name="Picture 3" descr="Vertical planks and beams of wood outline a pit in the ground."/>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0" y="969021"/>
            <a:ext cx="5080281" cy="3327850"/>
          </a:xfrm>
          <a:prstGeom prst="rect">
            <a:avLst/>
          </a:prstGeom>
          <a:noFill/>
          <a:ln w="9525">
            <a:solidFill>
              <a:srgbClr val="002060"/>
            </a:solidFill>
            <a:miter lim="800000"/>
            <a:headEnd/>
            <a:tailEnd/>
          </a:ln>
          <a:effectLst/>
        </p:spPr>
      </p:pic>
      <p:pic>
        <p:nvPicPr>
          <p:cNvPr id="11267" name="Picture 3" descr="Courses of brick outline a pit in the ground; the bricks form two rectangular shafts divided by a one-course wide brick divider."/>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701474" y="969021"/>
            <a:ext cx="4449028" cy="3336771"/>
          </a:xfrm>
          <a:prstGeom prst="rect">
            <a:avLst/>
          </a:prstGeom>
          <a:noFill/>
          <a:ln w="9525">
            <a:solidFill>
              <a:srgbClr val="002060"/>
            </a:solidFill>
            <a:miter lim="800000"/>
            <a:headEnd/>
            <a:tailEnd/>
          </a:ln>
          <a:effectLst/>
        </p:spPr>
      </p:pic>
      <p:sp>
        <p:nvSpPr>
          <p:cNvPr id="7" name="TextBox 6"/>
          <p:cNvSpPr txBox="1"/>
          <p:nvPr/>
        </p:nvSpPr>
        <p:spPr>
          <a:xfrm>
            <a:off x="137565" y="153749"/>
            <a:ext cx="3231975" cy="646331"/>
          </a:xfrm>
          <a:prstGeom prst="rect">
            <a:avLst/>
          </a:prstGeom>
          <a:noFill/>
        </p:spPr>
        <p:txBody>
          <a:bodyPr wrap="none" rtlCol="0">
            <a:spAutoFit/>
          </a:bodyPr>
          <a:lstStyle/>
          <a:p>
            <a:r>
              <a:rPr lang="en-US" sz="3600" cap="all" dirty="0">
                <a:ln w="3175" cmpd="sng">
                  <a:noFill/>
                </a:ln>
                <a:gradFill flip="none" rotWithShape="1">
                  <a:gsLst>
                    <a:gs pos="0">
                      <a:prstClr val="white"/>
                    </a:gs>
                    <a:gs pos="100000">
                      <a:prstClr val="white">
                        <a:lumMod val="75000"/>
                      </a:prstClr>
                    </a:gs>
                  </a:gsLst>
                  <a:lin ang="5400000" scaled="0"/>
                  <a:tileRect/>
                </a:gradFill>
                <a:effectLst>
                  <a:glow rad="38100">
                    <a:prstClr val="black">
                      <a:lumMod val="65000"/>
                      <a:lumOff val="35000"/>
                      <a:alpha val="40000"/>
                    </a:prstClr>
                  </a:glow>
                  <a:outerShdw blurRad="28575" dist="38100" dir="14040000" algn="tl" rotWithShape="0">
                    <a:srgbClr val="000000">
                      <a:alpha val="25000"/>
                    </a:srgbClr>
                  </a:outerShdw>
                </a:effectLst>
                <a:ea typeface="+mj-ea"/>
                <a:cs typeface="+mj-cs"/>
              </a:rPr>
              <a:t>PRIVY SHAFTS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7522</TotalTime>
  <Words>1653</Words>
  <Application>Microsoft Office PowerPoint</Application>
  <PresentationFormat>On-screen Show (4:3)</PresentationFormat>
  <Paragraphs>85</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Times New Roman</vt:lpstr>
      <vt:lpstr>Tw Cen MT</vt:lpstr>
      <vt:lpstr>Mesh</vt:lpstr>
      <vt:lpstr>ARCHAEOLOGY AT THE GUSTE HOUSING DEVELOPMENT New Orleans, Louisiana</vt:lpstr>
      <vt:lpstr>PowerPoint Presentation</vt:lpstr>
      <vt:lpstr>PowerPoint Presentation</vt:lpstr>
      <vt:lpstr>Part I: DEFINING TERMS</vt:lpstr>
      <vt:lpstr>What is  Archaeology?</vt:lpstr>
      <vt:lpstr>What is URBAN historical archaeology? </vt:lpstr>
      <vt:lpstr>STRATIGRAPHY</vt:lpstr>
      <vt:lpstr> </vt:lpstr>
      <vt:lpstr>     BEFORE HOUSES had indoor plumbing, toilets were usually outside, in a separate building (the outhouse or PRIVY), with the toilet EMPTYING INTO a hole in the ground beneath it. These pits, lined with wood, brick, or nothing at all, are called privy shafts, and they are another important feature used by urban archaeologists.</vt:lpstr>
      <vt:lpstr>Archaeologists use artifacts to learn about the past. they study and classify artifacts to learn about how they were made, used, marketed, and discarded.</vt:lpstr>
      <vt:lpstr>PRIVY PITS OFTEN FILLED RAPIDLY with artifacts WHEN no longer in use. As a result, THEIR CONTENTS may SERVE AS historical TIME CAPSULES to study people in the past.</vt:lpstr>
      <vt:lpstr>EXAMPLES OF ARTIFACTS</vt:lpstr>
      <vt:lpstr>Archaeologists try to LINK ITEMS TO THE PEOPLE WHO USED THEM, AND TO THE OTHER ARTIFACTS RECOVERED with them, AS PART OF AN ASSEMBLAGE.</vt:lpstr>
      <vt:lpstr> </vt:lpstr>
      <vt:lpstr>PowerPoint Presentation</vt:lpstr>
      <vt:lpstr>PowerPoint Presentation</vt:lpstr>
      <vt:lpstr>PowerPoint Presentation</vt:lpstr>
      <vt:lpstr>PowerPoint Presentation</vt:lpstr>
      <vt:lpstr> </vt:lpstr>
      <vt:lpstr>Part 3: What were Archaeologists looking for?</vt:lpstr>
      <vt:lpstr>PowerPoint Presentation</vt:lpstr>
      <vt:lpstr>PowerPoint Presentation</vt:lpstr>
      <vt:lpstr>Part 4: what did archaeologists find?</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Part 5: why does it matter?</vt:lpstr>
      <vt:lpstr>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ARCHAEOLOGY AT THE GUSTE HOUSING DEVELOPMENT</dc:title>
  <dc:creator>Ryan Gray</dc:creator>
  <cp:lastModifiedBy>David Sharon</cp:lastModifiedBy>
  <cp:revision>517</cp:revision>
  <dcterms:created xsi:type="dcterms:W3CDTF">2020-06-06T19:01:14Z</dcterms:created>
  <dcterms:modified xsi:type="dcterms:W3CDTF">2023-01-31T15:19:06Z</dcterms:modified>
</cp:coreProperties>
</file>