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5" r:id="rId1"/>
  </p:sldMasterIdLst>
  <p:notesMasterIdLst>
    <p:notesMasterId r:id="rId37"/>
  </p:notesMasterIdLst>
  <p:sldIdLst>
    <p:sldId id="301" r:id="rId2"/>
    <p:sldId id="300" r:id="rId3"/>
    <p:sldId id="257" r:id="rId4"/>
    <p:sldId id="258" r:id="rId5"/>
    <p:sldId id="296" r:id="rId6"/>
    <p:sldId id="306" r:id="rId7"/>
    <p:sldId id="259" r:id="rId8"/>
    <p:sldId id="260" r:id="rId9"/>
    <p:sldId id="261" r:id="rId10"/>
    <p:sldId id="295" r:id="rId11"/>
    <p:sldId id="286" r:id="rId12"/>
    <p:sldId id="290" r:id="rId13"/>
    <p:sldId id="292" r:id="rId14"/>
    <p:sldId id="291" r:id="rId15"/>
    <p:sldId id="293" r:id="rId16"/>
    <p:sldId id="263" r:id="rId17"/>
    <p:sldId id="265" r:id="rId18"/>
    <p:sldId id="294" r:id="rId19"/>
    <p:sldId id="264" r:id="rId20"/>
    <p:sldId id="267" r:id="rId21"/>
    <p:sldId id="268" r:id="rId22"/>
    <p:sldId id="274" r:id="rId23"/>
    <p:sldId id="305" r:id="rId24"/>
    <p:sldId id="307" r:id="rId25"/>
    <p:sldId id="272" r:id="rId26"/>
    <p:sldId id="298" r:id="rId27"/>
    <p:sldId id="299" r:id="rId28"/>
    <p:sldId id="278" r:id="rId29"/>
    <p:sldId id="270" r:id="rId30"/>
    <p:sldId id="289" r:id="rId31"/>
    <p:sldId id="302" r:id="rId32"/>
    <p:sldId id="303" r:id="rId33"/>
    <p:sldId id="304" r:id="rId34"/>
    <p:sldId id="282" r:id="rId35"/>
    <p:sldId id="29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ya Dupuy" initials="TD" lastIdx="1" clrIdx="0">
    <p:extLst>
      <p:ext uri="{19B8F6BF-5375-455C-9EA6-DF929625EA0E}">
        <p15:presenceInfo xmlns:p15="http://schemas.microsoft.com/office/powerpoint/2012/main" userId="S-1-5-21-117609710-562591055-839522115-8477" providerId="AD"/>
      </p:ext>
    </p:extLst>
  </p:cmAuthor>
  <p:cmAuthor id="2" name="CRT Help Desk" initials="CHD" lastIdx="6" clrIdx="1">
    <p:extLst>
      <p:ext uri="{19B8F6BF-5375-455C-9EA6-DF929625EA0E}">
        <p15:presenceInfo xmlns:p15="http://schemas.microsoft.com/office/powerpoint/2012/main" userId="S-1-5-21-117609710-562591055-839522115-466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57227C-E389-49BB-9EE1-75D31C90A37B}" v="2" dt="2025-05-20T12:13:46.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972" autoAdjust="0"/>
  </p:normalViewPr>
  <p:slideViewPr>
    <p:cSldViewPr snapToGrid="0">
      <p:cViewPr varScale="1">
        <p:scale>
          <a:sx n="74" d="100"/>
          <a:sy n="74" d="100"/>
        </p:scale>
        <p:origin x="9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Faulk" userId="8256d236-c0e5-419d-b876-6b2b6b8f7ccd" providerId="ADAL" clId="{0F57227C-E389-49BB-9EE1-75D31C90A37B}"/>
    <pc:docChg chg="undo custSel addSld modSld modNotesMaster">
      <pc:chgData name="Natalie Faulk" userId="8256d236-c0e5-419d-b876-6b2b6b8f7ccd" providerId="ADAL" clId="{0F57227C-E389-49BB-9EE1-75D31C90A37B}" dt="2025-05-20T12:43:42.865" v="1066" actId="27636"/>
      <pc:docMkLst>
        <pc:docMk/>
      </pc:docMkLst>
      <pc:sldChg chg="modSp mod">
        <pc:chgData name="Natalie Faulk" userId="8256d236-c0e5-419d-b876-6b2b6b8f7ccd" providerId="ADAL" clId="{0F57227C-E389-49BB-9EE1-75D31C90A37B}" dt="2025-05-20T12:11:47.610" v="551" actId="14100"/>
        <pc:sldMkLst>
          <pc:docMk/>
          <pc:sldMk cId="1899273435" sldId="263"/>
        </pc:sldMkLst>
        <pc:spChg chg="mod">
          <ac:chgData name="Natalie Faulk" userId="8256d236-c0e5-419d-b876-6b2b6b8f7ccd" providerId="ADAL" clId="{0F57227C-E389-49BB-9EE1-75D31C90A37B}" dt="2025-05-20T12:11:47.610" v="551" actId="14100"/>
          <ac:spMkLst>
            <pc:docMk/>
            <pc:sldMk cId="1899273435" sldId="263"/>
            <ac:spMk id="11" creationId="{00000000-0000-0000-0000-000000000000}"/>
          </ac:spMkLst>
        </pc:spChg>
        <pc:picChg chg="mod">
          <ac:chgData name="Natalie Faulk" userId="8256d236-c0e5-419d-b876-6b2b6b8f7ccd" providerId="ADAL" clId="{0F57227C-E389-49BB-9EE1-75D31C90A37B}" dt="2025-05-20T12:11:09.531" v="546" actId="1076"/>
          <ac:picMkLst>
            <pc:docMk/>
            <pc:sldMk cId="1899273435" sldId="263"/>
            <ac:picMk id="4" creationId="{00000000-0000-0000-0000-000000000000}"/>
          </ac:picMkLst>
        </pc:picChg>
        <pc:picChg chg="mod">
          <ac:chgData name="Natalie Faulk" userId="8256d236-c0e5-419d-b876-6b2b6b8f7ccd" providerId="ADAL" clId="{0F57227C-E389-49BB-9EE1-75D31C90A37B}" dt="2025-05-20T12:11:15.302" v="547" actId="1076"/>
          <ac:picMkLst>
            <pc:docMk/>
            <pc:sldMk cId="1899273435" sldId="263"/>
            <ac:picMk id="6" creationId="{00000000-0000-0000-0000-000000000000}"/>
          </ac:picMkLst>
        </pc:picChg>
        <pc:picChg chg="mod">
          <ac:chgData name="Natalie Faulk" userId="8256d236-c0e5-419d-b876-6b2b6b8f7ccd" providerId="ADAL" clId="{0F57227C-E389-49BB-9EE1-75D31C90A37B}" dt="2025-05-20T12:11:23.370" v="548" actId="1076"/>
          <ac:picMkLst>
            <pc:docMk/>
            <pc:sldMk cId="1899273435" sldId="263"/>
            <ac:picMk id="12" creationId="{00000000-0000-0000-0000-000000000000}"/>
          </ac:picMkLst>
        </pc:picChg>
      </pc:sldChg>
      <pc:sldChg chg="modSp mod">
        <pc:chgData name="Natalie Faulk" userId="8256d236-c0e5-419d-b876-6b2b6b8f7ccd" providerId="ADAL" clId="{0F57227C-E389-49BB-9EE1-75D31C90A37B}" dt="2025-05-20T11:59:18.718" v="315" actId="1076"/>
        <pc:sldMkLst>
          <pc:docMk/>
          <pc:sldMk cId="3204139641" sldId="264"/>
        </pc:sldMkLst>
        <pc:spChg chg="mod">
          <ac:chgData name="Natalie Faulk" userId="8256d236-c0e5-419d-b876-6b2b6b8f7ccd" providerId="ADAL" clId="{0F57227C-E389-49BB-9EE1-75D31C90A37B}" dt="2025-05-20T11:44:57.152" v="33" actId="1076"/>
          <ac:spMkLst>
            <pc:docMk/>
            <pc:sldMk cId="3204139641" sldId="264"/>
            <ac:spMk id="3" creationId="{00000000-0000-0000-0000-000000000000}"/>
          </ac:spMkLst>
        </pc:spChg>
        <pc:spChg chg="mod">
          <ac:chgData name="Natalie Faulk" userId="8256d236-c0e5-419d-b876-6b2b6b8f7ccd" providerId="ADAL" clId="{0F57227C-E389-49BB-9EE1-75D31C90A37B}" dt="2025-05-20T11:45:11.596" v="37" actId="1076"/>
          <ac:spMkLst>
            <pc:docMk/>
            <pc:sldMk cId="3204139641" sldId="264"/>
            <ac:spMk id="4" creationId="{00000000-0000-0000-0000-000000000000}"/>
          </ac:spMkLst>
        </pc:spChg>
        <pc:spChg chg="mod">
          <ac:chgData name="Natalie Faulk" userId="8256d236-c0e5-419d-b876-6b2b6b8f7ccd" providerId="ADAL" clId="{0F57227C-E389-49BB-9EE1-75D31C90A37B}" dt="2025-05-20T11:44:28.965" v="27" actId="14100"/>
          <ac:spMkLst>
            <pc:docMk/>
            <pc:sldMk cId="3204139641" sldId="264"/>
            <ac:spMk id="6" creationId="{00000000-0000-0000-0000-000000000000}"/>
          </ac:spMkLst>
        </pc:spChg>
        <pc:spChg chg="mod">
          <ac:chgData name="Natalie Faulk" userId="8256d236-c0e5-419d-b876-6b2b6b8f7ccd" providerId="ADAL" clId="{0F57227C-E389-49BB-9EE1-75D31C90A37B}" dt="2025-05-20T11:59:14.422" v="314" actId="1076"/>
          <ac:spMkLst>
            <pc:docMk/>
            <pc:sldMk cId="3204139641" sldId="264"/>
            <ac:spMk id="11" creationId="{00000000-0000-0000-0000-000000000000}"/>
          </ac:spMkLst>
        </pc:spChg>
        <pc:picChg chg="mod">
          <ac:chgData name="Natalie Faulk" userId="8256d236-c0e5-419d-b876-6b2b6b8f7ccd" providerId="ADAL" clId="{0F57227C-E389-49BB-9EE1-75D31C90A37B}" dt="2025-05-20T11:59:10.019" v="313" actId="1076"/>
          <ac:picMkLst>
            <pc:docMk/>
            <pc:sldMk cId="3204139641" sldId="264"/>
            <ac:picMk id="5" creationId="{00000000-0000-0000-0000-000000000000}"/>
          </ac:picMkLst>
        </pc:picChg>
        <pc:picChg chg="mod">
          <ac:chgData name="Natalie Faulk" userId="8256d236-c0e5-419d-b876-6b2b6b8f7ccd" providerId="ADAL" clId="{0F57227C-E389-49BB-9EE1-75D31C90A37B}" dt="2025-05-20T11:59:18.718" v="315" actId="1076"/>
          <ac:picMkLst>
            <pc:docMk/>
            <pc:sldMk cId="3204139641" sldId="264"/>
            <ac:picMk id="8" creationId="{00000000-0000-0000-0000-000000000000}"/>
          </ac:picMkLst>
        </pc:picChg>
        <pc:picChg chg="mod">
          <ac:chgData name="Natalie Faulk" userId="8256d236-c0e5-419d-b876-6b2b6b8f7ccd" providerId="ADAL" clId="{0F57227C-E389-49BB-9EE1-75D31C90A37B}" dt="2025-05-20T11:44:46.374" v="30" actId="14100"/>
          <ac:picMkLst>
            <pc:docMk/>
            <pc:sldMk cId="3204139641" sldId="264"/>
            <ac:picMk id="10" creationId="{00000000-0000-0000-0000-000000000000}"/>
          </ac:picMkLst>
        </pc:picChg>
      </pc:sldChg>
      <pc:sldChg chg="modSp mod">
        <pc:chgData name="Natalie Faulk" userId="8256d236-c0e5-419d-b876-6b2b6b8f7ccd" providerId="ADAL" clId="{0F57227C-E389-49BB-9EE1-75D31C90A37B}" dt="2025-05-20T12:13:14.449" v="553" actId="14100"/>
        <pc:sldMkLst>
          <pc:docMk/>
          <pc:sldMk cId="2989912162" sldId="267"/>
        </pc:sldMkLst>
        <pc:spChg chg="mod">
          <ac:chgData name="Natalie Faulk" userId="8256d236-c0e5-419d-b876-6b2b6b8f7ccd" providerId="ADAL" clId="{0F57227C-E389-49BB-9EE1-75D31C90A37B}" dt="2025-05-20T11:45:33.350" v="40" actId="1076"/>
          <ac:spMkLst>
            <pc:docMk/>
            <pc:sldMk cId="2989912162" sldId="267"/>
            <ac:spMk id="3" creationId="{00000000-0000-0000-0000-000000000000}"/>
          </ac:spMkLst>
        </pc:spChg>
        <pc:spChg chg="mod">
          <ac:chgData name="Natalie Faulk" userId="8256d236-c0e5-419d-b876-6b2b6b8f7ccd" providerId="ADAL" clId="{0F57227C-E389-49BB-9EE1-75D31C90A37B}" dt="2025-05-20T11:45:35.227" v="41" actId="1076"/>
          <ac:spMkLst>
            <pc:docMk/>
            <pc:sldMk cId="2989912162" sldId="267"/>
            <ac:spMk id="4" creationId="{00000000-0000-0000-0000-000000000000}"/>
          </ac:spMkLst>
        </pc:spChg>
        <pc:spChg chg="mod">
          <ac:chgData name="Natalie Faulk" userId="8256d236-c0e5-419d-b876-6b2b6b8f7ccd" providerId="ADAL" clId="{0F57227C-E389-49BB-9EE1-75D31C90A37B}" dt="2025-05-20T11:45:58.732" v="43" actId="1076"/>
          <ac:spMkLst>
            <pc:docMk/>
            <pc:sldMk cId="2989912162" sldId="267"/>
            <ac:spMk id="5" creationId="{00000000-0000-0000-0000-000000000000}"/>
          </ac:spMkLst>
        </pc:spChg>
        <pc:spChg chg="mod">
          <ac:chgData name="Natalie Faulk" userId="8256d236-c0e5-419d-b876-6b2b6b8f7ccd" providerId="ADAL" clId="{0F57227C-E389-49BB-9EE1-75D31C90A37B}" dt="2025-05-20T12:12:48.840" v="552" actId="14100"/>
          <ac:spMkLst>
            <pc:docMk/>
            <pc:sldMk cId="2989912162" sldId="267"/>
            <ac:spMk id="8" creationId="{00000000-0000-0000-0000-000000000000}"/>
          </ac:spMkLst>
        </pc:spChg>
        <pc:spChg chg="mod">
          <ac:chgData name="Natalie Faulk" userId="8256d236-c0e5-419d-b876-6b2b6b8f7ccd" providerId="ADAL" clId="{0F57227C-E389-49BB-9EE1-75D31C90A37B}" dt="2025-05-20T11:46:07.721" v="45" actId="1076"/>
          <ac:spMkLst>
            <pc:docMk/>
            <pc:sldMk cId="2989912162" sldId="267"/>
            <ac:spMk id="9" creationId="{00000000-0000-0000-0000-000000000000}"/>
          </ac:spMkLst>
        </pc:spChg>
        <pc:spChg chg="mod">
          <ac:chgData name="Natalie Faulk" userId="8256d236-c0e5-419d-b876-6b2b6b8f7ccd" providerId="ADAL" clId="{0F57227C-E389-49BB-9EE1-75D31C90A37B}" dt="2025-05-20T11:46:27.264" v="50" actId="14100"/>
          <ac:spMkLst>
            <pc:docMk/>
            <pc:sldMk cId="2989912162" sldId="267"/>
            <ac:spMk id="10" creationId="{00000000-0000-0000-0000-000000000000}"/>
          </ac:spMkLst>
        </pc:spChg>
        <pc:spChg chg="mod">
          <ac:chgData name="Natalie Faulk" userId="8256d236-c0e5-419d-b876-6b2b6b8f7ccd" providerId="ADAL" clId="{0F57227C-E389-49BB-9EE1-75D31C90A37B}" dt="2025-05-20T11:46:34.063" v="52" actId="1076"/>
          <ac:spMkLst>
            <pc:docMk/>
            <pc:sldMk cId="2989912162" sldId="267"/>
            <ac:spMk id="11" creationId="{00000000-0000-0000-0000-000000000000}"/>
          </ac:spMkLst>
        </pc:spChg>
        <pc:spChg chg="mod">
          <ac:chgData name="Natalie Faulk" userId="8256d236-c0e5-419d-b876-6b2b6b8f7ccd" providerId="ADAL" clId="{0F57227C-E389-49BB-9EE1-75D31C90A37B}" dt="2025-05-20T12:13:14.449" v="553" actId="14100"/>
          <ac:spMkLst>
            <pc:docMk/>
            <pc:sldMk cId="2989912162" sldId="267"/>
            <ac:spMk id="13" creationId="{DA3C2620-CBF2-A498-84E8-DCBE399ECB44}"/>
          </ac:spMkLst>
        </pc:spChg>
        <pc:picChg chg="mod">
          <ac:chgData name="Natalie Faulk" userId="8256d236-c0e5-419d-b876-6b2b6b8f7ccd" providerId="ADAL" clId="{0F57227C-E389-49BB-9EE1-75D31C90A37B}" dt="2025-05-20T11:45:55.814" v="42" actId="1076"/>
          <ac:picMkLst>
            <pc:docMk/>
            <pc:sldMk cId="2989912162" sldId="267"/>
            <ac:picMk id="7" creationId="{00000000-0000-0000-0000-000000000000}"/>
          </ac:picMkLst>
        </pc:picChg>
      </pc:sldChg>
      <pc:sldChg chg="addSp modSp mod">
        <pc:chgData name="Natalie Faulk" userId="8256d236-c0e5-419d-b876-6b2b6b8f7ccd" providerId="ADAL" clId="{0F57227C-E389-49BB-9EE1-75D31C90A37B}" dt="2025-05-20T12:15:44.788" v="571" actId="14100"/>
        <pc:sldMkLst>
          <pc:docMk/>
          <pc:sldMk cId="1854683752" sldId="268"/>
        </pc:sldMkLst>
        <pc:spChg chg="mod">
          <ac:chgData name="Natalie Faulk" userId="8256d236-c0e5-419d-b876-6b2b6b8f7ccd" providerId="ADAL" clId="{0F57227C-E389-49BB-9EE1-75D31C90A37B}" dt="2025-05-20T12:15:44.788" v="571" actId="14100"/>
          <ac:spMkLst>
            <pc:docMk/>
            <pc:sldMk cId="1854683752" sldId="268"/>
            <ac:spMk id="2" creationId="{00000000-0000-0000-0000-000000000000}"/>
          </ac:spMkLst>
        </pc:spChg>
        <pc:spChg chg="mod">
          <ac:chgData name="Natalie Faulk" userId="8256d236-c0e5-419d-b876-6b2b6b8f7ccd" providerId="ADAL" clId="{0F57227C-E389-49BB-9EE1-75D31C90A37B}" dt="2025-05-20T12:14:19.837" v="560" actId="14100"/>
          <ac:spMkLst>
            <pc:docMk/>
            <pc:sldMk cId="1854683752" sldId="268"/>
            <ac:spMk id="3" creationId="{00000000-0000-0000-0000-000000000000}"/>
          </ac:spMkLst>
        </pc:spChg>
        <pc:spChg chg="add mod">
          <ac:chgData name="Natalie Faulk" userId="8256d236-c0e5-419d-b876-6b2b6b8f7ccd" providerId="ADAL" clId="{0F57227C-E389-49BB-9EE1-75D31C90A37B}" dt="2025-05-20T12:15:31.972" v="568" actId="122"/>
          <ac:spMkLst>
            <pc:docMk/>
            <pc:sldMk cId="1854683752" sldId="268"/>
            <ac:spMk id="5" creationId="{DC0452F2-ED01-EEFC-C117-79BDEA20172F}"/>
          </ac:spMkLst>
        </pc:spChg>
        <pc:spChg chg="mod">
          <ac:chgData name="Natalie Faulk" userId="8256d236-c0e5-419d-b876-6b2b6b8f7ccd" providerId="ADAL" clId="{0F57227C-E389-49BB-9EE1-75D31C90A37B}" dt="2025-05-20T12:15:44.357" v="570" actId="1076"/>
          <ac:spMkLst>
            <pc:docMk/>
            <pc:sldMk cId="1854683752" sldId="268"/>
            <ac:spMk id="6" creationId="{00000000-0000-0000-0000-000000000000}"/>
          </ac:spMkLst>
        </pc:spChg>
        <pc:spChg chg="mod">
          <ac:chgData name="Natalie Faulk" userId="8256d236-c0e5-419d-b876-6b2b6b8f7ccd" providerId="ADAL" clId="{0F57227C-E389-49BB-9EE1-75D31C90A37B}" dt="2025-05-20T11:46:51.705" v="54" actId="1076"/>
          <ac:spMkLst>
            <pc:docMk/>
            <pc:sldMk cId="1854683752" sldId="268"/>
            <ac:spMk id="7" creationId="{00000000-0000-0000-0000-000000000000}"/>
          </ac:spMkLst>
        </pc:spChg>
        <pc:spChg chg="mod">
          <ac:chgData name="Natalie Faulk" userId="8256d236-c0e5-419d-b876-6b2b6b8f7ccd" providerId="ADAL" clId="{0F57227C-E389-49BB-9EE1-75D31C90A37B}" dt="2025-05-20T11:46:49.127" v="53" actId="1076"/>
          <ac:spMkLst>
            <pc:docMk/>
            <pc:sldMk cId="1854683752" sldId="268"/>
            <ac:spMk id="8" creationId="{00000000-0000-0000-0000-000000000000}"/>
          </ac:spMkLst>
        </pc:spChg>
      </pc:sldChg>
      <pc:sldChg chg="modSp mod">
        <pc:chgData name="Natalie Faulk" userId="8256d236-c0e5-419d-b876-6b2b6b8f7ccd" providerId="ADAL" clId="{0F57227C-E389-49BB-9EE1-75D31C90A37B}" dt="2025-05-20T12:01:04.131" v="528" actId="6549"/>
        <pc:sldMkLst>
          <pc:docMk/>
          <pc:sldMk cId="3777028772" sldId="270"/>
        </pc:sldMkLst>
        <pc:spChg chg="mod">
          <ac:chgData name="Natalie Faulk" userId="8256d236-c0e5-419d-b876-6b2b6b8f7ccd" providerId="ADAL" clId="{0F57227C-E389-49BB-9EE1-75D31C90A37B}" dt="2025-05-20T12:01:04.131" v="528" actId="6549"/>
          <ac:spMkLst>
            <pc:docMk/>
            <pc:sldMk cId="3777028772" sldId="270"/>
            <ac:spMk id="3" creationId="{00000000-0000-0000-0000-000000000000}"/>
          </ac:spMkLst>
        </pc:spChg>
      </pc:sldChg>
      <pc:sldChg chg="modSp mod">
        <pc:chgData name="Natalie Faulk" userId="8256d236-c0e5-419d-b876-6b2b6b8f7ccd" providerId="ADAL" clId="{0F57227C-E389-49BB-9EE1-75D31C90A37B}" dt="2025-05-20T11:48:06.437" v="108" actId="20577"/>
        <pc:sldMkLst>
          <pc:docMk/>
          <pc:sldMk cId="3635220516" sldId="272"/>
        </pc:sldMkLst>
        <pc:spChg chg="mod">
          <ac:chgData name="Natalie Faulk" userId="8256d236-c0e5-419d-b876-6b2b6b8f7ccd" providerId="ADAL" clId="{0F57227C-E389-49BB-9EE1-75D31C90A37B}" dt="2025-05-20T11:48:06.437" v="108" actId="20577"/>
          <ac:spMkLst>
            <pc:docMk/>
            <pc:sldMk cId="3635220516" sldId="272"/>
            <ac:spMk id="3" creationId="{00000000-0000-0000-0000-000000000000}"/>
          </ac:spMkLst>
        </pc:spChg>
      </pc:sldChg>
      <pc:sldChg chg="modSp mod">
        <pc:chgData name="Natalie Faulk" userId="8256d236-c0e5-419d-b876-6b2b6b8f7ccd" providerId="ADAL" clId="{0F57227C-E389-49BB-9EE1-75D31C90A37B}" dt="2025-05-20T12:16:17.529" v="584" actId="27636"/>
        <pc:sldMkLst>
          <pc:docMk/>
          <pc:sldMk cId="603028704" sldId="274"/>
        </pc:sldMkLst>
        <pc:spChg chg="mod">
          <ac:chgData name="Natalie Faulk" userId="8256d236-c0e5-419d-b876-6b2b6b8f7ccd" providerId="ADAL" clId="{0F57227C-E389-49BB-9EE1-75D31C90A37B}" dt="2025-05-20T12:16:00.611" v="581" actId="6549"/>
          <ac:spMkLst>
            <pc:docMk/>
            <pc:sldMk cId="603028704" sldId="274"/>
            <ac:spMk id="2" creationId="{00000000-0000-0000-0000-000000000000}"/>
          </ac:spMkLst>
        </pc:spChg>
        <pc:spChg chg="mod">
          <ac:chgData name="Natalie Faulk" userId="8256d236-c0e5-419d-b876-6b2b6b8f7ccd" providerId="ADAL" clId="{0F57227C-E389-49BB-9EE1-75D31C90A37B}" dt="2025-05-20T12:16:17.529" v="584" actId="27636"/>
          <ac:spMkLst>
            <pc:docMk/>
            <pc:sldMk cId="603028704" sldId="274"/>
            <ac:spMk id="4" creationId="{00000000-0000-0000-0000-000000000000}"/>
          </ac:spMkLst>
        </pc:spChg>
      </pc:sldChg>
      <pc:sldChg chg="modSp mod">
        <pc:chgData name="Natalie Faulk" userId="8256d236-c0e5-419d-b876-6b2b6b8f7ccd" providerId="ADAL" clId="{0F57227C-E389-49BB-9EE1-75D31C90A37B}" dt="2025-05-20T12:31:51.190" v="852" actId="20577"/>
        <pc:sldMkLst>
          <pc:docMk/>
          <pc:sldMk cId="3736598990" sldId="278"/>
        </pc:sldMkLst>
        <pc:spChg chg="mod">
          <ac:chgData name="Natalie Faulk" userId="8256d236-c0e5-419d-b876-6b2b6b8f7ccd" providerId="ADAL" clId="{0F57227C-E389-49BB-9EE1-75D31C90A37B}" dt="2025-05-20T12:31:51.190" v="852" actId="20577"/>
          <ac:spMkLst>
            <pc:docMk/>
            <pc:sldMk cId="3736598990" sldId="278"/>
            <ac:spMk id="2" creationId="{00000000-0000-0000-0000-000000000000}"/>
          </ac:spMkLst>
        </pc:spChg>
      </pc:sldChg>
      <pc:sldChg chg="modSp mod">
        <pc:chgData name="Natalie Faulk" userId="8256d236-c0e5-419d-b876-6b2b6b8f7ccd" providerId="ADAL" clId="{0F57227C-E389-49BB-9EE1-75D31C90A37B}" dt="2025-05-20T11:54:46.972" v="279" actId="6549"/>
        <pc:sldMkLst>
          <pc:docMk/>
          <pc:sldMk cId="391068692" sldId="282"/>
        </pc:sldMkLst>
        <pc:spChg chg="mod">
          <ac:chgData name="Natalie Faulk" userId="8256d236-c0e5-419d-b876-6b2b6b8f7ccd" providerId="ADAL" clId="{0F57227C-E389-49BB-9EE1-75D31C90A37B}" dt="2025-05-20T11:54:46.972" v="279" actId="6549"/>
          <ac:spMkLst>
            <pc:docMk/>
            <pc:sldMk cId="391068692" sldId="282"/>
            <ac:spMk id="3" creationId="{00000000-0000-0000-0000-000000000000}"/>
          </ac:spMkLst>
        </pc:spChg>
      </pc:sldChg>
      <pc:sldChg chg="modSp mod">
        <pc:chgData name="Natalie Faulk" userId="8256d236-c0e5-419d-b876-6b2b6b8f7ccd" providerId="ADAL" clId="{0F57227C-E389-49BB-9EE1-75D31C90A37B}" dt="2025-05-20T11:41:28.220" v="5" actId="1076"/>
        <pc:sldMkLst>
          <pc:docMk/>
          <pc:sldMk cId="3204146435" sldId="286"/>
        </pc:sldMkLst>
        <pc:spChg chg="mod">
          <ac:chgData name="Natalie Faulk" userId="8256d236-c0e5-419d-b876-6b2b6b8f7ccd" providerId="ADAL" clId="{0F57227C-E389-49BB-9EE1-75D31C90A37B}" dt="2025-05-20T11:41:14.864" v="2" actId="2711"/>
          <ac:spMkLst>
            <pc:docMk/>
            <pc:sldMk cId="3204146435" sldId="286"/>
            <ac:spMk id="2" creationId="{00000000-0000-0000-0000-000000000000}"/>
          </ac:spMkLst>
        </pc:spChg>
        <pc:spChg chg="mod">
          <ac:chgData name="Natalie Faulk" userId="8256d236-c0e5-419d-b876-6b2b6b8f7ccd" providerId="ADAL" clId="{0F57227C-E389-49BB-9EE1-75D31C90A37B}" dt="2025-05-20T11:41:28.220" v="5" actId="1076"/>
          <ac:spMkLst>
            <pc:docMk/>
            <pc:sldMk cId="3204146435" sldId="286"/>
            <ac:spMk id="8" creationId="{D309FEDE-ED66-937D-3566-607839B3C9D4}"/>
          </ac:spMkLst>
        </pc:spChg>
        <pc:spChg chg="mod">
          <ac:chgData name="Natalie Faulk" userId="8256d236-c0e5-419d-b876-6b2b6b8f7ccd" providerId="ADAL" clId="{0F57227C-E389-49BB-9EE1-75D31C90A37B}" dt="2025-05-20T11:41:23.962" v="3" actId="1076"/>
          <ac:spMkLst>
            <pc:docMk/>
            <pc:sldMk cId="3204146435" sldId="286"/>
            <ac:spMk id="11" creationId="{ABBF8897-F8F5-A7EE-9733-8B2B204A2D29}"/>
          </ac:spMkLst>
        </pc:spChg>
        <pc:spChg chg="mod">
          <ac:chgData name="Natalie Faulk" userId="8256d236-c0e5-419d-b876-6b2b6b8f7ccd" providerId="ADAL" clId="{0F57227C-E389-49BB-9EE1-75D31C90A37B}" dt="2025-05-20T11:41:25.948" v="4" actId="1076"/>
          <ac:spMkLst>
            <pc:docMk/>
            <pc:sldMk cId="3204146435" sldId="286"/>
            <ac:spMk id="22" creationId="{00000000-0000-0000-0000-000000000000}"/>
          </ac:spMkLst>
        </pc:spChg>
      </pc:sldChg>
      <pc:sldChg chg="modSp mod">
        <pc:chgData name="Natalie Faulk" userId="8256d236-c0e5-419d-b876-6b2b6b8f7ccd" providerId="ADAL" clId="{0F57227C-E389-49BB-9EE1-75D31C90A37B}" dt="2025-05-20T12:33:28.065" v="940" actId="20577"/>
        <pc:sldMkLst>
          <pc:docMk/>
          <pc:sldMk cId="1407041533" sldId="289"/>
        </pc:sldMkLst>
        <pc:spChg chg="mod">
          <ac:chgData name="Natalie Faulk" userId="8256d236-c0e5-419d-b876-6b2b6b8f7ccd" providerId="ADAL" clId="{0F57227C-E389-49BB-9EE1-75D31C90A37B}" dt="2025-05-20T12:32:21.599" v="853" actId="14100"/>
          <ac:spMkLst>
            <pc:docMk/>
            <pc:sldMk cId="1407041533" sldId="289"/>
            <ac:spMk id="2" creationId="{00000000-0000-0000-0000-000000000000}"/>
          </ac:spMkLst>
        </pc:spChg>
        <pc:spChg chg="mod">
          <ac:chgData name="Natalie Faulk" userId="8256d236-c0e5-419d-b876-6b2b6b8f7ccd" providerId="ADAL" clId="{0F57227C-E389-49BB-9EE1-75D31C90A37B}" dt="2025-05-20T12:33:28.065" v="940" actId="20577"/>
          <ac:spMkLst>
            <pc:docMk/>
            <pc:sldMk cId="1407041533" sldId="289"/>
            <ac:spMk id="3" creationId="{00000000-0000-0000-0000-000000000000}"/>
          </ac:spMkLst>
        </pc:spChg>
      </pc:sldChg>
      <pc:sldChg chg="modSp mod">
        <pc:chgData name="Natalie Faulk" userId="8256d236-c0e5-419d-b876-6b2b6b8f7ccd" providerId="ADAL" clId="{0F57227C-E389-49BB-9EE1-75D31C90A37B}" dt="2025-05-20T12:10:39.181" v="545" actId="14100"/>
        <pc:sldMkLst>
          <pc:docMk/>
          <pc:sldMk cId="2171934133" sldId="291"/>
        </pc:sldMkLst>
        <pc:spChg chg="mod">
          <ac:chgData name="Natalie Faulk" userId="8256d236-c0e5-419d-b876-6b2b6b8f7ccd" providerId="ADAL" clId="{0F57227C-E389-49BB-9EE1-75D31C90A37B}" dt="2025-05-20T12:10:39.181" v="545" actId="14100"/>
          <ac:spMkLst>
            <pc:docMk/>
            <pc:sldMk cId="2171934133" sldId="291"/>
            <ac:spMk id="2" creationId="{00000000-0000-0000-0000-000000000000}"/>
          </ac:spMkLst>
        </pc:spChg>
        <pc:cxnChg chg="mod">
          <ac:chgData name="Natalie Faulk" userId="8256d236-c0e5-419d-b876-6b2b6b8f7ccd" providerId="ADAL" clId="{0F57227C-E389-49BB-9EE1-75D31C90A37B}" dt="2025-05-20T11:42:50.813" v="15" actId="1076"/>
          <ac:cxnSpMkLst>
            <pc:docMk/>
            <pc:sldMk cId="2171934133" sldId="291"/>
            <ac:cxnSpMk id="10" creationId="{00000000-0000-0000-0000-000000000000}"/>
          </ac:cxnSpMkLst>
        </pc:cxnChg>
        <pc:cxnChg chg="mod">
          <ac:chgData name="Natalie Faulk" userId="8256d236-c0e5-419d-b876-6b2b6b8f7ccd" providerId="ADAL" clId="{0F57227C-E389-49BB-9EE1-75D31C90A37B}" dt="2025-05-20T11:42:55.839" v="16" actId="1076"/>
          <ac:cxnSpMkLst>
            <pc:docMk/>
            <pc:sldMk cId="2171934133" sldId="291"/>
            <ac:cxnSpMk id="15" creationId="{00000000-0000-0000-0000-000000000000}"/>
          </ac:cxnSpMkLst>
        </pc:cxnChg>
      </pc:sldChg>
      <pc:sldChg chg="modSp mod">
        <pc:chgData name="Natalie Faulk" userId="8256d236-c0e5-419d-b876-6b2b6b8f7ccd" providerId="ADAL" clId="{0F57227C-E389-49BB-9EE1-75D31C90A37B}" dt="2025-05-20T11:42:35.610" v="14" actId="1076"/>
        <pc:sldMkLst>
          <pc:docMk/>
          <pc:sldMk cId="3975677277" sldId="292"/>
        </pc:sldMkLst>
        <pc:spChg chg="mod">
          <ac:chgData name="Natalie Faulk" userId="8256d236-c0e5-419d-b876-6b2b6b8f7ccd" providerId="ADAL" clId="{0F57227C-E389-49BB-9EE1-75D31C90A37B}" dt="2025-05-20T11:42:35.610" v="14" actId="1076"/>
          <ac:spMkLst>
            <pc:docMk/>
            <pc:sldMk cId="3975677277" sldId="292"/>
            <ac:spMk id="13" creationId="{00000000-0000-0000-0000-000000000000}"/>
          </ac:spMkLst>
        </pc:spChg>
      </pc:sldChg>
      <pc:sldChg chg="modSp mod">
        <pc:chgData name="Natalie Faulk" userId="8256d236-c0e5-419d-b876-6b2b6b8f7ccd" providerId="ADAL" clId="{0F57227C-E389-49BB-9EE1-75D31C90A37B}" dt="2025-05-20T11:59:52.099" v="386" actId="20577"/>
        <pc:sldMkLst>
          <pc:docMk/>
          <pc:sldMk cId="3050385153" sldId="294"/>
        </pc:sldMkLst>
        <pc:spChg chg="mod">
          <ac:chgData name="Natalie Faulk" userId="8256d236-c0e5-419d-b876-6b2b6b8f7ccd" providerId="ADAL" clId="{0F57227C-E389-49BB-9EE1-75D31C90A37B}" dt="2025-05-20T11:43:48.929" v="23" actId="14100"/>
          <ac:spMkLst>
            <pc:docMk/>
            <pc:sldMk cId="3050385153" sldId="294"/>
            <ac:spMk id="2" creationId="{00000000-0000-0000-0000-000000000000}"/>
          </ac:spMkLst>
        </pc:spChg>
        <pc:spChg chg="mod">
          <ac:chgData name="Natalie Faulk" userId="8256d236-c0e5-419d-b876-6b2b6b8f7ccd" providerId="ADAL" clId="{0F57227C-E389-49BB-9EE1-75D31C90A37B}" dt="2025-05-20T11:59:52.099" v="386" actId="20577"/>
          <ac:spMkLst>
            <pc:docMk/>
            <pc:sldMk cId="3050385153" sldId="294"/>
            <ac:spMk id="18" creationId="{758F1252-CEB4-14BD-0A57-63643799515C}"/>
          </ac:spMkLst>
        </pc:spChg>
      </pc:sldChg>
      <pc:sldChg chg="modSp mod">
        <pc:chgData name="Natalie Faulk" userId="8256d236-c0e5-419d-b876-6b2b6b8f7ccd" providerId="ADAL" clId="{0F57227C-E389-49BB-9EE1-75D31C90A37B}" dt="2025-05-20T12:43:42.865" v="1066" actId="27636"/>
        <pc:sldMkLst>
          <pc:docMk/>
          <pc:sldMk cId="1450551345" sldId="297"/>
        </pc:sldMkLst>
        <pc:spChg chg="mod">
          <ac:chgData name="Natalie Faulk" userId="8256d236-c0e5-419d-b876-6b2b6b8f7ccd" providerId="ADAL" clId="{0F57227C-E389-49BB-9EE1-75D31C90A37B}" dt="2025-05-20T12:43:42.865" v="1066" actId="27636"/>
          <ac:spMkLst>
            <pc:docMk/>
            <pc:sldMk cId="1450551345" sldId="297"/>
            <ac:spMk id="3" creationId="{00000000-0000-0000-0000-000000000000}"/>
          </ac:spMkLst>
        </pc:spChg>
      </pc:sldChg>
      <pc:sldChg chg="modSp mod">
        <pc:chgData name="Natalie Faulk" userId="8256d236-c0e5-419d-b876-6b2b6b8f7ccd" providerId="ADAL" clId="{0F57227C-E389-49BB-9EE1-75D31C90A37B}" dt="2025-05-20T12:40:23.397" v="1024" actId="14100"/>
        <pc:sldMkLst>
          <pc:docMk/>
          <pc:sldMk cId="2290967936" sldId="302"/>
        </pc:sldMkLst>
        <pc:spChg chg="mod">
          <ac:chgData name="Natalie Faulk" userId="8256d236-c0e5-419d-b876-6b2b6b8f7ccd" providerId="ADAL" clId="{0F57227C-E389-49BB-9EE1-75D31C90A37B}" dt="2025-05-20T12:33:40.293" v="941" actId="14100"/>
          <ac:spMkLst>
            <pc:docMk/>
            <pc:sldMk cId="2290967936" sldId="302"/>
            <ac:spMk id="2" creationId="{00000000-0000-0000-0000-000000000000}"/>
          </ac:spMkLst>
        </pc:spChg>
        <pc:spChg chg="mod">
          <ac:chgData name="Natalie Faulk" userId="8256d236-c0e5-419d-b876-6b2b6b8f7ccd" providerId="ADAL" clId="{0F57227C-E389-49BB-9EE1-75D31C90A37B}" dt="2025-05-20T12:40:23.397" v="1024" actId="14100"/>
          <ac:spMkLst>
            <pc:docMk/>
            <pc:sldMk cId="2290967936" sldId="302"/>
            <ac:spMk id="3" creationId="{00000000-0000-0000-0000-000000000000}"/>
          </ac:spMkLst>
        </pc:spChg>
      </pc:sldChg>
      <pc:sldChg chg="modSp mod">
        <pc:chgData name="Natalie Faulk" userId="8256d236-c0e5-419d-b876-6b2b6b8f7ccd" providerId="ADAL" clId="{0F57227C-E389-49BB-9EE1-75D31C90A37B}" dt="2025-05-20T12:42:14.155" v="1051" actId="14100"/>
        <pc:sldMkLst>
          <pc:docMk/>
          <pc:sldMk cId="3418858377" sldId="303"/>
        </pc:sldMkLst>
        <pc:spChg chg="mod">
          <ac:chgData name="Natalie Faulk" userId="8256d236-c0e5-419d-b876-6b2b6b8f7ccd" providerId="ADAL" clId="{0F57227C-E389-49BB-9EE1-75D31C90A37B}" dt="2025-05-20T12:41:02.358" v="1035" actId="20577"/>
          <ac:spMkLst>
            <pc:docMk/>
            <pc:sldMk cId="3418858377" sldId="303"/>
            <ac:spMk id="2" creationId="{00000000-0000-0000-0000-000000000000}"/>
          </ac:spMkLst>
        </pc:spChg>
        <pc:spChg chg="mod">
          <ac:chgData name="Natalie Faulk" userId="8256d236-c0e5-419d-b876-6b2b6b8f7ccd" providerId="ADAL" clId="{0F57227C-E389-49BB-9EE1-75D31C90A37B}" dt="2025-05-20T12:42:14.155" v="1051" actId="14100"/>
          <ac:spMkLst>
            <pc:docMk/>
            <pc:sldMk cId="3418858377" sldId="303"/>
            <ac:spMk id="3" creationId="{00000000-0000-0000-0000-000000000000}"/>
          </ac:spMkLst>
        </pc:spChg>
      </pc:sldChg>
      <pc:sldChg chg="modSp mod">
        <pc:chgData name="Natalie Faulk" userId="8256d236-c0e5-419d-b876-6b2b6b8f7ccd" providerId="ADAL" clId="{0F57227C-E389-49BB-9EE1-75D31C90A37B}" dt="2025-05-20T12:42:56.716" v="1056" actId="255"/>
        <pc:sldMkLst>
          <pc:docMk/>
          <pc:sldMk cId="2458751319" sldId="304"/>
        </pc:sldMkLst>
        <pc:spChg chg="mod">
          <ac:chgData name="Natalie Faulk" userId="8256d236-c0e5-419d-b876-6b2b6b8f7ccd" providerId="ADAL" clId="{0F57227C-E389-49BB-9EE1-75D31C90A37B}" dt="2025-05-20T12:42:56.716" v="1056" actId="255"/>
          <ac:spMkLst>
            <pc:docMk/>
            <pc:sldMk cId="2458751319" sldId="304"/>
            <ac:spMk id="3" creationId="{00000000-0000-0000-0000-000000000000}"/>
          </ac:spMkLst>
        </pc:spChg>
      </pc:sldChg>
      <pc:sldChg chg="modSp mod">
        <pc:chgData name="Natalie Faulk" userId="8256d236-c0e5-419d-b876-6b2b6b8f7ccd" providerId="ADAL" clId="{0F57227C-E389-49BB-9EE1-75D31C90A37B}" dt="2025-05-20T12:20:10.020" v="826" actId="20577"/>
        <pc:sldMkLst>
          <pc:docMk/>
          <pc:sldMk cId="3805164407" sldId="305"/>
        </pc:sldMkLst>
        <pc:spChg chg="mod">
          <ac:chgData name="Natalie Faulk" userId="8256d236-c0e5-419d-b876-6b2b6b8f7ccd" providerId="ADAL" clId="{0F57227C-E389-49BB-9EE1-75D31C90A37B}" dt="2025-05-20T12:17:44.848" v="601" actId="122"/>
          <ac:spMkLst>
            <pc:docMk/>
            <pc:sldMk cId="3805164407" sldId="305"/>
            <ac:spMk id="2" creationId="{00000000-0000-0000-0000-000000000000}"/>
          </ac:spMkLst>
        </pc:spChg>
        <pc:spChg chg="mod">
          <ac:chgData name="Natalie Faulk" userId="8256d236-c0e5-419d-b876-6b2b6b8f7ccd" providerId="ADAL" clId="{0F57227C-E389-49BB-9EE1-75D31C90A37B}" dt="2025-05-20T12:20:10.020" v="826" actId="20577"/>
          <ac:spMkLst>
            <pc:docMk/>
            <pc:sldMk cId="3805164407" sldId="305"/>
            <ac:spMk id="3" creationId="{00000000-0000-0000-0000-000000000000}"/>
          </ac:spMkLst>
        </pc:spChg>
      </pc:sldChg>
      <pc:sldChg chg="addSp delSp modSp new mod">
        <pc:chgData name="Natalie Faulk" userId="8256d236-c0e5-419d-b876-6b2b6b8f7ccd" providerId="ADAL" clId="{0F57227C-E389-49BB-9EE1-75D31C90A37B}" dt="2025-05-20T12:30:59.476" v="845" actId="14100"/>
        <pc:sldMkLst>
          <pc:docMk/>
          <pc:sldMk cId="1592891589" sldId="307"/>
        </pc:sldMkLst>
        <pc:spChg chg="del">
          <ac:chgData name="Natalie Faulk" userId="8256d236-c0e5-419d-b876-6b2b6b8f7ccd" providerId="ADAL" clId="{0F57227C-E389-49BB-9EE1-75D31C90A37B}" dt="2025-05-20T12:28:56.014" v="828" actId="478"/>
          <ac:spMkLst>
            <pc:docMk/>
            <pc:sldMk cId="1592891589" sldId="307"/>
            <ac:spMk id="2" creationId="{D2A22CDF-16FE-A639-287D-29F541A81164}"/>
          </ac:spMkLst>
        </pc:spChg>
        <pc:spChg chg="del">
          <ac:chgData name="Natalie Faulk" userId="8256d236-c0e5-419d-b876-6b2b6b8f7ccd" providerId="ADAL" clId="{0F57227C-E389-49BB-9EE1-75D31C90A37B}" dt="2025-05-20T12:29:21.283" v="829" actId="22"/>
          <ac:spMkLst>
            <pc:docMk/>
            <pc:sldMk cId="1592891589" sldId="307"/>
            <ac:spMk id="3" creationId="{7ED74AFF-575D-0FA0-E31F-0E6025818075}"/>
          </ac:spMkLst>
        </pc:spChg>
        <pc:picChg chg="add mod ord">
          <ac:chgData name="Natalie Faulk" userId="8256d236-c0e5-419d-b876-6b2b6b8f7ccd" providerId="ADAL" clId="{0F57227C-E389-49BB-9EE1-75D31C90A37B}" dt="2025-05-20T12:30:56.815" v="844" actId="14100"/>
          <ac:picMkLst>
            <pc:docMk/>
            <pc:sldMk cId="1592891589" sldId="307"/>
            <ac:picMk id="5" creationId="{E64A1506-10FA-5328-FB7F-F78C17EB69DC}"/>
          </ac:picMkLst>
        </pc:picChg>
        <pc:picChg chg="add mod">
          <ac:chgData name="Natalie Faulk" userId="8256d236-c0e5-419d-b876-6b2b6b8f7ccd" providerId="ADAL" clId="{0F57227C-E389-49BB-9EE1-75D31C90A37B}" dt="2025-05-20T12:30:59.476" v="845" actId="14100"/>
          <ac:picMkLst>
            <pc:docMk/>
            <pc:sldMk cId="1592891589" sldId="307"/>
            <ac:picMk id="7" creationId="{5D9E16AB-5AAB-BF0C-B486-F7ACCBC2B282}"/>
          </ac:picMkLst>
        </pc:picChg>
        <pc:picChg chg="add mod">
          <ac:chgData name="Natalie Faulk" userId="8256d236-c0e5-419d-b876-6b2b6b8f7ccd" providerId="ADAL" clId="{0F57227C-E389-49BB-9EE1-75D31C90A37B}" dt="2025-05-20T12:30:32.875" v="840" actId="1076"/>
          <ac:picMkLst>
            <pc:docMk/>
            <pc:sldMk cId="1592891589" sldId="307"/>
            <ac:picMk id="9" creationId="{D393D808-B2B0-90B5-70C0-F82523B8917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CAE4E-2D9A-4238-8C32-F59FA24A72EF}" type="doc">
      <dgm:prSet loTypeId="urn:microsoft.com/office/officeart/2008/layout/LinedList" loCatId="list" qsTypeId="urn:microsoft.com/office/officeart/2005/8/quickstyle/simple4" qsCatId="simple" csTypeId="urn:microsoft.com/office/officeart/2005/8/colors/accent6_2" csCatId="accent6" phldr="1"/>
      <dgm:spPr/>
      <dgm:t>
        <a:bodyPr/>
        <a:lstStyle/>
        <a:p>
          <a:endParaRPr lang="en-US"/>
        </a:p>
      </dgm:t>
    </dgm:pt>
    <dgm:pt modelId="{C92D124F-A114-453E-BE18-5879E199861D}">
      <dgm:prSet/>
      <dgm:spPr/>
      <dgm:t>
        <a:bodyPr/>
        <a:lstStyle/>
        <a:p>
          <a:r>
            <a:rPr lang="en-US" b="1" dirty="0"/>
            <a:t>Accessing LEO</a:t>
          </a:r>
          <a:br>
            <a:rPr lang="en-US" dirty="0"/>
          </a:br>
          <a:r>
            <a:rPr lang="en-US" dirty="0"/>
            <a:t>How to log in and navigate the LEO portal</a:t>
          </a:r>
        </a:p>
      </dgm:t>
    </dgm:pt>
    <dgm:pt modelId="{A3186907-ADC6-4AEE-9478-8500AC8E109B}" type="parTrans" cxnId="{93668895-B14F-4D1F-867C-95F225F77567}">
      <dgm:prSet/>
      <dgm:spPr/>
      <dgm:t>
        <a:bodyPr/>
        <a:lstStyle/>
        <a:p>
          <a:endParaRPr lang="en-US"/>
        </a:p>
      </dgm:t>
    </dgm:pt>
    <dgm:pt modelId="{5659681B-DFAB-42E4-BB3D-9C5D59039BCF}" type="sibTrans" cxnId="{93668895-B14F-4D1F-867C-95F225F77567}">
      <dgm:prSet/>
      <dgm:spPr/>
      <dgm:t>
        <a:bodyPr/>
        <a:lstStyle/>
        <a:p>
          <a:endParaRPr lang="en-US"/>
        </a:p>
      </dgm:t>
    </dgm:pt>
    <dgm:pt modelId="{EAD1795A-8530-4516-AAE3-1CDDF0BD7E70}">
      <dgm:prSet/>
      <dgm:spPr/>
      <dgm:t>
        <a:bodyPr/>
        <a:lstStyle/>
        <a:p>
          <a:r>
            <a:rPr lang="en-US" b="1" dirty="0"/>
            <a:t>Password Assistance</a:t>
          </a:r>
          <a:br>
            <a:rPr lang="en-US" dirty="0"/>
          </a:br>
          <a:r>
            <a:rPr lang="en-US" dirty="0"/>
            <a:t>Steps to reset or recover your password</a:t>
          </a:r>
        </a:p>
      </dgm:t>
    </dgm:pt>
    <dgm:pt modelId="{935DD502-768D-4EF2-9513-946C4CB8985A}" type="parTrans" cxnId="{B243FA2F-B60E-471C-B97B-BD42E7AF5BE4}">
      <dgm:prSet/>
      <dgm:spPr/>
      <dgm:t>
        <a:bodyPr/>
        <a:lstStyle/>
        <a:p>
          <a:endParaRPr lang="en-US"/>
        </a:p>
      </dgm:t>
    </dgm:pt>
    <dgm:pt modelId="{8C18CE09-A423-4666-A213-1D361F63E307}" type="sibTrans" cxnId="{B243FA2F-B60E-471C-B97B-BD42E7AF5BE4}">
      <dgm:prSet/>
      <dgm:spPr/>
      <dgm:t>
        <a:bodyPr/>
        <a:lstStyle/>
        <a:p>
          <a:endParaRPr lang="en-US"/>
        </a:p>
      </dgm:t>
    </dgm:pt>
    <dgm:pt modelId="{9C87AA6A-63BC-47CD-A9FA-CAEEBEAF3F85}">
      <dgm:prSet/>
      <dgm:spPr/>
      <dgm:t>
        <a:bodyPr/>
        <a:lstStyle/>
        <a:p>
          <a:r>
            <a:rPr lang="en-US" b="1" dirty="0"/>
            <a:t>Time &amp; Leave Entry</a:t>
          </a:r>
          <a:br>
            <a:rPr lang="en-US" b="1" dirty="0"/>
          </a:br>
          <a:r>
            <a:rPr lang="en-US" dirty="0"/>
            <a:t>How to accurately enter and submit time and leave requests</a:t>
          </a:r>
        </a:p>
      </dgm:t>
    </dgm:pt>
    <dgm:pt modelId="{1687AEA5-B644-4F50-B571-B95DFB2D66AE}" type="parTrans" cxnId="{669F0F16-473A-4023-927E-952FB1D10779}">
      <dgm:prSet/>
      <dgm:spPr/>
      <dgm:t>
        <a:bodyPr/>
        <a:lstStyle/>
        <a:p>
          <a:endParaRPr lang="en-US"/>
        </a:p>
      </dgm:t>
    </dgm:pt>
    <dgm:pt modelId="{7F599D96-8FAA-42CD-94E7-36A4BB220CFA}" type="sibTrans" cxnId="{669F0F16-473A-4023-927E-952FB1D10779}">
      <dgm:prSet/>
      <dgm:spPr/>
      <dgm:t>
        <a:bodyPr/>
        <a:lstStyle/>
        <a:p>
          <a:endParaRPr lang="en-US"/>
        </a:p>
      </dgm:t>
    </dgm:pt>
    <dgm:pt modelId="{58890568-D9C1-40A8-AEDE-C93395AAD70D}">
      <dgm:prSet/>
      <dgm:spPr/>
      <dgm:t>
        <a:bodyPr/>
        <a:lstStyle/>
        <a:p>
          <a:r>
            <a:rPr lang="en-US" b="1" dirty="0"/>
            <a:t>Supervisor/Approve E-Approve</a:t>
          </a:r>
          <a:br>
            <a:rPr lang="en-US" dirty="0"/>
          </a:br>
          <a:r>
            <a:rPr lang="en-US" dirty="0"/>
            <a:t>Supervisor instructions for reviewing and approving time statements</a:t>
          </a:r>
        </a:p>
      </dgm:t>
    </dgm:pt>
    <dgm:pt modelId="{80EE06B4-EA48-4846-BD3F-EEF4A6047590}" type="parTrans" cxnId="{748592B3-259E-4102-9048-E1F635FF724F}">
      <dgm:prSet/>
      <dgm:spPr/>
      <dgm:t>
        <a:bodyPr/>
        <a:lstStyle/>
        <a:p>
          <a:endParaRPr lang="en-US"/>
        </a:p>
      </dgm:t>
    </dgm:pt>
    <dgm:pt modelId="{7CAB85EA-2392-4990-92BB-BCD37B36D74C}" type="sibTrans" cxnId="{748592B3-259E-4102-9048-E1F635FF724F}">
      <dgm:prSet/>
      <dgm:spPr/>
      <dgm:t>
        <a:bodyPr/>
        <a:lstStyle/>
        <a:p>
          <a:endParaRPr lang="en-US"/>
        </a:p>
      </dgm:t>
    </dgm:pt>
    <dgm:pt modelId="{4B5AAB52-DCE3-4027-ACCC-253F58B2D82C}">
      <dgm:prSet/>
      <dgm:spPr/>
      <dgm:t>
        <a:bodyPr/>
        <a:lstStyle/>
        <a:p>
          <a:r>
            <a:rPr lang="en-US" b="1" dirty="0"/>
            <a:t>Electronic Prior Pay Period Adjustment (</a:t>
          </a:r>
          <a:r>
            <a:rPr lang="en-US" b="1" dirty="0" err="1"/>
            <a:t>Eppa</a:t>
          </a:r>
          <a:r>
            <a:rPr lang="en-US" b="1" dirty="0"/>
            <a:t>)</a:t>
          </a:r>
          <a:br>
            <a:rPr lang="en-US" dirty="0"/>
          </a:br>
          <a:r>
            <a:rPr lang="en-US" dirty="0"/>
            <a:t>When and how to submit corrections for previous pay periods</a:t>
          </a:r>
        </a:p>
      </dgm:t>
    </dgm:pt>
    <dgm:pt modelId="{591BBBB8-3131-4F5E-9B70-A22F7D03408E}" type="parTrans" cxnId="{5634A2AE-F6F8-484E-93F0-B772A4CA0EBA}">
      <dgm:prSet/>
      <dgm:spPr/>
      <dgm:t>
        <a:bodyPr/>
        <a:lstStyle/>
        <a:p>
          <a:endParaRPr lang="en-US"/>
        </a:p>
      </dgm:t>
    </dgm:pt>
    <dgm:pt modelId="{F0EDEF68-22A4-48C5-B076-E80CDE121C36}" type="sibTrans" cxnId="{5634A2AE-F6F8-484E-93F0-B772A4CA0EBA}">
      <dgm:prSet/>
      <dgm:spPr/>
      <dgm:t>
        <a:bodyPr/>
        <a:lstStyle/>
        <a:p>
          <a:endParaRPr lang="en-US"/>
        </a:p>
      </dgm:t>
    </dgm:pt>
    <dgm:pt modelId="{59FA6793-4BCA-435B-A7AF-E1EE6ED43F92}">
      <dgm:prSet/>
      <dgm:spPr/>
      <dgm:t>
        <a:bodyPr/>
        <a:lstStyle/>
        <a:p>
          <a:r>
            <a:rPr lang="en-US" b="1" dirty="0"/>
            <a:t>CATS Timeline</a:t>
          </a:r>
          <a:br>
            <a:rPr lang="en-US" dirty="0"/>
          </a:br>
          <a:r>
            <a:rPr lang="en-US" dirty="0"/>
            <a:t>Key deadlines for CATS payroll processing</a:t>
          </a:r>
        </a:p>
      </dgm:t>
    </dgm:pt>
    <dgm:pt modelId="{58488DA6-AB70-46BE-8256-9D93DC325C3B}" type="parTrans" cxnId="{706B36A5-0DDB-40E9-8ACF-5420F30E71A4}">
      <dgm:prSet/>
      <dgm:spPr/>
      <dgm:t>
        <a:bodyPr/>
        <a:lstStyle/>
        <a:p>
          <a:endParaRPr lang="en-US"/>
        </a:p>
      </dgm:t>
    </dgm:pt>
    <dgm:pt modelId="{FD66C80C-D63B-4871-8D7B-9BEB021385AB}" type="sibTrans" cxnId="{706B36A5-0DDB-40E9-8ACF-5420F30E71A4}">
      <dgm:prSet/>
      <dgm:spPr/>
      <dgm:t>
        <a:bodyPr/>
        <a:lstStyle/>
        <a:p>
          <a:endParaRPr lang="en-US"/>
        </a:p>
      </dgm:t>
    </dgm:pt>
    <dgm:pt modelId="{3603CEFB-7627-4BDD-8942-20E7D087E26B}">
      <dgm:prSet/>
      <dgm:spPr/>
      <dgm:t>
        <a:bodyPr/>
        <a:lstStyle/>
        <a:p>
          <a:r>
            <a:rPr lang="en-US" b="1" dirty="0"/>
            <a:t>Questions &amp; Answers</a:t>
          </a:r>
          <a:br>
            <a:rPr lang="en-US" dirty="0"/>
          </a:br>
          <a:endParaRPr lang="en-US" dirty="0"/>
        </a:p>
      </dgm:t>
    </dgm:pt>
    <dgm:pt modelId="{D466A045-7693-4BCC-99B9-5E3928C55E92}" type="parTrans" cxnId="{36D16125-A722-4E16-9DE8-16A19E60021A}">
      <dgm:prSet/>
      <dgm:spPr/>
      <dgm:t>
        <a:bodyPr/>
        <a:lstStyle/>
        <a:p>
          <a:endParaRPr lang="en-US"/>
        </a:p>
      </dgm:t>
    </dgm:pt>
    <dgm:pt modelId="{39A81957-11C1-4A4E-97B4-68292AED2C37}" type="sibTrans" cxnId="{36D16125-A722-4E16-9DE8-16A19E60021A}">
      <dgm:prSet/>
      <dgm:spPr/>
      <dgm:t>
        <a:bodyPr/>
        <a:lstStyle/>
        <a:p>
          <a:endParaRPr lang="en-US"/>
        </a:p>
      </dgm:t>
    </dgm:pt>
    <dgm:pt modelId="{16C3BF8A-EDDB-46B8-ADF0-9F29DF775E9C}">
      <dgm:prSet/>
      <dgm:spPr/>
      <dgm:t>
        <a:bodyPr/>
        <a:lstStyle/>
        <a:p>
          <a:r>
            <a:rPr lang="en-US" b="1" dirty="0"/>
            <a:t>Supervisor/Approver Time &amp; Leave Entry Approval or Rejection                     </a:t>
          </a:r>
          <a:r>
            <a:rPr lang="en-US" b="0" dirty="0"/>
            <a:t>How to accurately approve or reject pending time entries</a:t>
          </a:r>
        </a:p>
      </dgm:t>
    </dgm:pt>
    <dgm:pt modelId="{0C5405B4-4370-468E-AFE2-92A9F60CF29D}" type="parTrans" cxnId="{45C0115C-4557-4D37-8526-EEDF55F5FB07}">
      <dgm:prSet/>
      <dgm:spPr/>
      <dgm:t>
        <a:bodyPr/>
        <a:lstStyle/>
        <a:p>
          <a:endParaRPr lang="en-US"/>
        </a:p>
      </dgm:t>
    </dgm:pt>
    <dgm:pt modelId="{8E9B4780-4C2D-4D33-A910-0469ADE73BD9}" type="sibTrans" cxnId="{45C0115C-4557-4D37-8526-EEDF55F5FB07}">
      <dgm:prSet/>
      <dgm:spPr/>
      <dgm:t>
        <a:bodyPr/>
        <a:lstStyle/>
        <a:p>
          <a:endParaRPr lang="en-US"/>
        </a:p>
      </dgm:t>
    </dgm:pt>
    <dgm:pt modelId="{AEC41A5F-54AE-46C5-A5B2-62F77490BB16}">
      <dgm:prSet/>
      <dgm:spPr/>
      <dgm:t>
        <a:bodyPr/>
        <a:lstStyle/>
        <a:p>
          <a:r>
            <a:rPr lang="en-US" b="1" dirty="0"/>
            <a:t>E-Certification</a:t>
          </a:r>
          <a:br>
            <a:rPr lang="en-US" dirty="0"/>
          </a:br>
          <a:r>
            <a:rPr lang="en-US" dirty="0"/>
            <a:t>Certifying your timesheet as an employee</a:t>
          </a:r>
          <a:endParaRPr lang="en-US" b="1" dirty="0"/>
        </a:p>
      </dgm:t>
    </dgm:pt>
    <dgm:pt modelId="{9E6BAE55-C9C1-47DD-B919-CAA5514E5510}" type="parTrans" cxnId="{A2D753FE-34F6-49DC-9D4D-A6C15D48848F}">
      <dgm:prSet/>
      <dgm:spPr/>
      <dgm:t>
        <a:bodyPr/>
        <a:lstStyle/>
        <a:p>
          <a:endParaRPr lang="en-US"/>
        </a:p>
      </dgm:t>
    </dgm:pt>
    <dgm:pt modelId="{D1CF3336-372E-45EC-9A62-2E72C07AE849}" type="sibTrans" cxnId="{A2D753FE-34F6-49DC-9D4D-A6C15D48848F}">
      <dgm:prSet/>
      <dgm:spPr/>
      <dgm:t>
        <a:bodyPr/>
        <a:lstStyle/>
        <a:p>
          <a:endParaRPr lang="en-US"/>
        </a:p>
      </dgm:t>
    </dgm:pt>
    <dgm:pt modelId="{44F2C015-EC25-4128-B183-91B7BD251DC7}">
      <dgm:prSet/>
      <dgm:spPr/>
      <dgm:t>
        <a:bodyPr/>
        <a:lstStyle/>
        <a:p>
          <a:r>
            <a:rPr lang="en-US" b="1" dirty="0"/>
            <a:t>Common Payroll Errors </a:t>
          </a:r>
        </a:p>
      </dgm:t>
    </dgm:pt>
    <dgm:pt modelId="{CF479FC8-D6DB-4352-A474-89F81C53EBD7}" type="parTrans" cxnId="{C38EB989-AEF5-471B-A3E2-D3A35AE2364E}">
      <dgm:prSet/>
      <dgm:spPr/>
      <dgm:t>
        <a:bodyPr/>
        <a:lstStyle/>
        <a:p>
          <a:endParaRPr lang="en-US"/>
        </a:p>
      </dgm:t>
    </dgm:pt>
    <dgm:pt modelId="{E13AE6F8-512E-4A6C-86F5-846C28FD66D8}" type="sibTrans" cxnId="{C38EB989-AEF5-471B-A3E2-D3A35AE2364E}">
      <dgm:prSet/>
      <dgm:spPr/>
      <dgm:t>
        <a:bodyPr/>
        <a:lstStyle/>
        <a:p>
          <a:endParaRPr lang="en-US"/>
        </a:p>
      </dgm:t>
    </dgm:pt>
    <dgm:pt modelId="{3626CD74-5941-4D78-9085-AF0DF92A7A60}" type="pres">
      <dgm:prSet presAssocID="{9B5CAE4E-2D9A-4238-8C32-F59FA24A72EF}" presName="vert0" presStyleCnt="0">
        <dgm:presLayoutVars>
          <dgm:dir/>
          <dgm:animOne val="branch"/>
          <dgm:animLvl val="lvl"/>
        </dgm:presLayoutVars>
      </dgm:prSet>
      <dgm:spPr/>
    </dgm:pt>
    <dgm:pt modelId="{147FA776-A6AE-4D5C-92D3-7475A6040988}" type="pres">
      <dgm:prSet presAssocID="{C92D124F-A114-453E-BE18-5879E199861D}" presName="thickLine" presStyleLbl="alignNode1" presStyleIdx="0" presStyleCnt="10"/>
      <dgm:spPr/>
    </dgm:pt>
    <dgm:pt modelId="{B2589D97-45EB-4FCF-90BD-803677F30D02}" type="pres">
      <dgm:prSet presAssocID="{C92D124F-A114-453E-BE18-5879E199861D}" presName="horz1" presStyleCnt="0"/>
      <dgm:spPr/>
    </dgm:pt>
    <dgm:pt modelId="{164A9BA8-2E67-4010-8312-24612839668E}" type="pres">
      <dgm:prSet presAssocID="{C92D124F-A114-453E-BE18-5879E199861D}" presName="tx1" presStyleLbl="revTx" presStyleIdx="0" presStyleCnt="10"/>
      <dgm:spPr/>
    </dgm:pt>
    <dgm:pt modelId="{20156E55-8DB1-4251-B6B8-62F946DD710A}" type="pres">
      <dgm:prSet presAssocID="{C92D124F-A114-453E-BE18-5879E199861D}" presName="vert1" presStyleCnt="0"/>
      <dgm:spPr/>
    </dgm:pt>
    <dgm:pt modelId="{5D6C1F2E-77C4-47CB-8427-4BDD0245A7C0}" type="pres">
      <dgm:prSet presAssocID="{EAD1795A-8530-4516-AAE3-1CDDF0BD7E70}" presName="thickLine" presStyleLbl="alignNode1" presStyleIdx="1" presStyleCnt="10"/>
      <dgm:spPr/>
    </dgm:pt>
    <dgm:pt modelId="{8ABF49DC-31D7-4CAE-85AB-9EFF25DA8D53}" type="pres">
      <dgm:prSet presAssocID="{EAD1795A-8530-4516-AAE3-1CDDF0BD7E70}" presName="horz1" presStyleCnt="0"/>
      <dgm:spPr/>
    </dgm:pt>
    <dgm:pt modelId="{EC0C5230-485B-49CC-93A6-615F1CB76099}" type="pres">
      <dgm:prSet presAssocID="{EAD1795A-8530-4516-AAE3-1CDDF0BD7E70}" presName="tx1" presStyleLbl="revTx" presStyleIdx="1" presStyleCnt="10"/>
      <dgm:spPr/>
    </dgm:pt>
    <dgm:pt modelId="{9BD75030-28D1-4BEE-879C-0FB934EA588C}" type="pres">
      <dgm:prSet presAssocID="{EAD1795A-8530-4516-AAE3-1CDDF0BD7E70}" presName="vert1" presStyleCnt="0"/>
      <dgm:spPr/>
    </dgm:pt>
    <dgm:pt modelId="{10635D5E-C4E2-43B7-8178-769908E3DFF4}" type="pres">
      <dgm:prSet presAssocID="{9C87AA6A-63BC-47CD-A9FA-CAEEBEAF3F85}" presName="thickLine" presStyleLbl="alignNode1" presStyleIdx="2" presStyleCnt="10"/>
      <dgm:spPr/>
    </dgm:pt>
    <dgm:pt modelId="{7CB701CA-B877-432E-B97D-F76219C64E9C}" type="pres">
      <dgm:prSet presAssocID="{9C87AA6A-63BC-47CD-A9FA-CAEEBEAF3F85}" presName="horz1" presStyleCnt="0"/>
      <dgm:spPr/>
    </dgm:pt>
    <dgm:pt modelId="{DF0ED700-D9C4-4A73-A775-4ACA388BA10C}" type="pres">
      <dgm:prSet presAssocID="{9C87AA6A-63BC-47CD-A9FA-CAEEBEAF3F85}" presName="tx1" presStyleLbl="revTx" presStyleIdx="2" presStyleCnt="10"/>
      <dgm:spPr/>
    </dgm:pt>
    <dgm:pt modelId="{534B4BA1-DD5C-4EB9-A1A7-367605381676}" type="pres">
      <dgm:prSet presAssocID="{9C87AA6A-63BC-47CD-A9FA-CAEEBEAF3F85}" presName="vert1" presStyleCnt="0"/>
      <dgm:spPr/>
    </dgm:pt>
    <dgm:pt modelId="{1532F48D-C0F0-4B24-8FFB-22129EEC1A1A}" type="pres">
      <dgm:prSet presAssocID="{16C3BF8A-EDDB-46B8-ADF0-9F29DF775E9C}" presName="thickLine" presStyleLbl="alignNode1" presStyleIdx="3" presStyleCnt="10"/>
      <dgm:spPr/>
    </dgm:pt>
    <dgm:pt modelId="{51279545-91A1-45F4-8D4C-FE4E99BC689F}" type="pres">
      <dgm:prSet presAssocID="{16C3BF8A-EDDB-46B8-ADF0-9F29DF775E9C}" presName="horz1" presStyleCnt="0"/>
      <dgm:spPr/>
    </dgm:pt>
    <dgm:pt modelId="{72878313-A415-4E0C-BF84-E686D374B5F1}" type="pres">
      <dgm:prSet presAssocID="{16C3BF8A-EDDB-46B8-ADF0-9F29DF775E9C}" presName="tx1" presStyleLbl="revTx" presStyleIdx="3" presStyleCnt="10" custScaleX="99595"/>
      <dgm:spPr/>
    </dgm:pt>
    <dgm:pt modelId="{8204188F-683F-42BD-98C6-2029FF8A88E4}" type="pres">
      <dgm:prSet presAssocID="{16C3BF8A-EDDB-46B8-ADF0-9F29DF775E9C}" presName="vert1" presStyleCnt="0"/>
      <dgm:spPr/>
    </dgm:pt>
    <dgm:pt modelId="{7AD3D6AF-679A-40D0-84B8-7FF5A176DAA7}" type="pres">
      <dgm:prSet presAssocID="{AEC41A5F-54AE-46C5-A5B2-62F77490BB16}" presName="thickLine" presStyleLbl="alignNode1" presStyleIdx="4" presStyleCnt="10"/>
      <dgm:spPr/>
    </dgm:pt>
    <dgm:pt modelId="{ADEFA12E-E767-4D80-B2DC-62F996835472}" type="pres">
      <dgm:prSet presAssocID="{AEC41A5F-54AE-46C5-A5B2-62F77490BB16}" presName="horz1" presStyleCnt="0"/>
      <dgm:spPr/>
    </dgm:pt>
    <dgm:pt modelId="{A0A057C4-A376-41A8-A864-43CC12418626}" type="pres">
      <dgm:prSet presAssocID="{AEC41A5F-54AE-46C5-A5B2-62F77490BB16}" presName="tx1" presStyleLbl="revTx" presStyleIdx="4" presStyleCnt="10"/>
      <dgm:spPr/>
    </dgm:pt>
    <dgm:pt modelId="{7F7AEE3F-B3F7-4B23-9104-C436827E4D21}" type="pres">
      <dgm:prSet presAssocID="{AEC41A5F-54AE-46C5-A5B2-62F77490BB16}" presName="vert1" presStyleCnt="0"/>
      <dgm:spPr/>
    </dgm:pt>
    <dgm:pt modelId="{31AC264B-23F9-4DD8-AD2B-E217FEBB074D}" type="pres">
      <dgm:prSet presAssocID="{58890568-D9C1-40A8-AEDE-C93395AAD70D}" presName="thickLine" presStyleLbl="alignNode1" presStyleIdx="5" presStyleCnt="10"/>
      <dgm:spPr/>
    </dgm:pt>
    <dgm:pt modelId="{30989AB7-A078-41D6-9BB5-D63B9176CBA7}" type="pres">
      <dgm:prSet presAssocID="{58890568-D9C1-40A8-AEDE-C93395AAD70D}" presName="horz1" presStyleCnt="0"/>
      <dgm:spPr/>
    </dgm:pt>
    <dgm:pt modelId="{847E714B-BFD5-47AB-9205-2D19202C3ACC}" type="pres">
      <dgm:prSet presAssocID="{58890568-D9C1-40A8-AEDE-C93395AAD70D}" presName="tx1" presStyleLbl="revTx" presStyleIdx="5" presStyleCnt="10"/>
      <dgm:spPr/>
    </dgm:pt>
    <dgm:pt modelId="{0F2AA124-F988-40E4-8D62-C49537C1BDD1}" type="pres">
      <dgm:prSet presAssocID="{58890568-D9C1-40A8-AEDE-C93395AAD70D}" presName="vert1" presStyleCnt="0"/>
      <dgm:spPr/>
    </dgm:pt>
    <dgm:pt modelId="{204C581C-B6A5-46A3-B651-BD133E137763}" type="pres">
      <dgm:prSet presAssocID="{4B5AAB52-DCE3-4027-ACCC-253F58B2D82C}" presName="thickLine" presStyleLbl="alignNode1" presStyleIdx="6" presStyleCnt="10"/>
      <dgm:spPr/>
    </dgm:pt>
    <dgm:pt modelId="{3A199B08-AD9B-447E-883A-EC42C00A7196}" type="pres">
      <dgm:prSet presAssocID="{4B5AAB52-DCE3-4027-ACCC-253F58B2D82C}" presName="horz1" presStyleCnt="0"/>
      <dgm:spPr/>
    </dgm:pt>
    <dgm:pt modelId="{7221EE6C-98F6-4EF4-A8F9-E3846E45A57C}" type="pres">
      <dgm:prSet presAssocID="{4B5AAB52-DCE3-4027-ACCC-253F58B2D82C}" presName="tx1" presStyleLbl="revTx" presStyleIdx="6" presStyleCnt="10"/>
      <dgm:spPr/>
    </dgm:pt>
    <dgm:pt modelId="{03CA06F0-E48F-4C6F-8292-160D1F90BCC4}" type="pres">
      <dgm:prSet presAssocID="{4B5AAB52-DCE3-4027-ACCC-253F58B2D82C}" presName="vert1" presStyleCnt="0"/>
      <dgm:spPr/>
    </dgm:pt>
    <dgm:pt modelId="{BDC2FA2B-D5CD-47EE-BB4D-ADAD17CE7606}" type="pres">
      <dgm:prSet presAssocID="{59FA6793-4BCA-435B-A7AF-E1EE6ED43F92}" presName="thickLine" presStyleLbl="alignNode1" presStyleIdx="7" presStyleCnt="10"/>
      <dgm:spPr/>
    </dgm:pt>
    <dgm:pt modelId="{4B55F3BF-AB68-4F43-AAC0-5DA842EF0162}" type="pres">
      <dgm:prSet presAssocID="{59FA6793-4BCA-435B-A7AF-E1EE6ED43F92}" presName="horz1" presStyleCnt="0"/>
      <dgm:spPr/>
    </dgm:pt>
    <dgm:pt modelId="{528EB782-0463-41DA-8B03-8D9332149EE1}" type="pres">
      <dgm:prSet presAssocID="{59FA6793-4BCA-435B-A7AF-E1EE6ED43F92}" presName="tx1" presStyleLbl="revTx" presStyleIdx="7" presStyleCnt="10"/>
      <dgm:spPr/>
    </dgm:pt>
    <dgm:pt modelId="{867C8015-C5C2-440D-8530-E5E35CB0AF90}" type="pres">
      <dgm:prSet presAssocID="{59FA6793-4BCA-435B-A7AF-E1EE6ED43F92}" presName="vert1" presStyleCnt="0"/>
      <dgm:spPr/>
    </dgm:pt>
    <dgm:pt modelId="{CDFB5126-BBD2-4BC3-B9EC-E01A011FEEBB}" type="pres">
      <dgm:prSet presAssocID="{44F2C015-EC25-4128-B183-91B7BD251DC7}" presName="thickLine" presStyleLbl="alignNode1" presStyleIdx="8" presStyleCnt="10"/>
      <dgm:spPr/>
    </dgm:pt>
    <dgm:pt modelId="{AD1DC0F9-99DA-4CC3-BDC7-26334731E7FE}" type="pres">
      <dgm:prSet presAssocID="{44F2C015-EC25-4128-B183-91B7BD251DC7}" presName="horz1" presStyleCnt="0"/>
      <dgm:spPr/>
    </dgm:pt>
    <dgm:pt modelId="{05DA07B9-3E43-42B5-A1F4-96BA3477383F}" type="pres">
      <dgm:prSet presAssocID="{44F2C015-EC25-4128-B183-91B7BD251DC7}" presName="tx1" presStyleLbl="revTx" presStyleIdx="8" presStyleCnt="10"/>
      <dgm:spPr/>
    </dgm:pt>
    <dgm:pt modelId="{5AD717E7-36C7-41EE-B14F-70CB6BC88C09}" type="pres">
      <dgm:prSet presAssocID="{44F2C015-EC25-4128-B183-91B7BD251DC7}" presName="vert1" presStyleCnt="0"/>
      <dgm:spPr/>
    </dgm:pt>
    <dgm:pt modelId="{B8F73E9F-FFE4-4D36-A83A-4520AC398FB4}" type="pres">
      <dgm:prSet presAssocID="{3603CEFB-7627-4BDD-8942-20E7D087E26B}" presName="thickLine" presStyleLbl="alignNode1" presStyleIdx="9" presStyleCnt="10"/>
      <dgm:spPr/>
    </dgm:pt>
    <dgm:pt modelId="{09BBE035-49C2-47D5-B342-67E777DB858F}" type="pres">
      <dgm:prSet presAssocID="{3603CEFB-7627-4BDD-8942-20E7D087E26B}" presName="horz1" presStyleCnt="0"/>
      <dgm:spPr/>
    </dgm:pt>
    <dgm:pt modelId="{2E24EF16-EAB0-4292-8F13-C6C79AFBB871}" type="pres">
      <dgm:prSet presAssocID="{3603CEFB-7627-4BDD-8942-20E7D087E26B}" presName="tx1" presStyleLbl="revTx" presStyleIdx="9" presStyleCnt="10"/>
      <dgm:spPr/>
    </dgm:pt>
    <dgm:pt modelId="{F51403D7-0F3C-4735-B229-40807B2891AE}" type="pres">
      <dgm:prSet presAssocID="{3603CEFB-7627-4BDD-8942-20E7D087E26B}" presName="vert1" presStyleCnt="0"/>
      <dgm:spPr/>
    </dgm:pt>
  </dgm:ptLst>
  <dgm:cxnLst>
    <dgm:cxn modelId="{03D21E02-B987-46E4-83EF-D950263761D6}" type="presOf" srcId="{3603CEFB-7627-4BDD-8942-20E7D087E26B}" destId="{2E24EF16-EAB0-4292-8F13-C6C79AFBB871}" srcOrd="0" destOrd="0" presId="urn:microsoft.com/office/officeart/2008/layout/LinedList"/>
    <dgm:cxn modelId="{669F0F16-473A-4023-927E-952FB1D10779}" srcId="{9B5CAE4E-2D9A-4238-8C32-F59FA24A72EF}" destId="{9C87AA6A-63BC-47CD-A9FA-CAEEBEAF3F85}" srcOrd="2" destOrd="0" parTransId="{1687AEA5-B644-4F50-B571-B95DFB2D66AE}" sibTransId="{7F599D96-8FAA-42CD-94E7-36A4BB220CFA}"/>
    <dgm:cxn modelId="{4F945316-5AF5-43EE-A42A-176902F53625}" type="presOf" srcId="{59FA6793-4BCA-435B-A7AF-E1EE6ED43F92}" destId="{528EB782-0463-41DA-8B03-8D9332149EE1}" srcOrd="0" destOrd="0" presId="urn:microsoft.com/office/officeart/2008/layout/LinedList"/>
    <dgm:cxn modelId="{8F8EE320-E347-4F77-AD86-2A744EA3855D}" type="presOf" srcId="{C92D124F-A114-453E-BE18-5879E199861D}" destId="{164A9BA8-2E67-4010-8312-24612839668E}" srcOrd="0" destOrd="0" presId="urn:microsoft.com/office/officeart/2008/layout/LinedList"/>
    <dgm:cxn modelId="{36D16125-A722-4E16-9DE8-16A19E60021A}" srcId="{9B5CAE4E-2D9A-4238-8C32-F59FA24A72EF}" destId="{3603CEFB-7627-4BDD-8942-20E7D087E26B}" srcOrd="9" destOrd="0" parTransId="{D466A045-7693-4BCC-99B9-5E3928C55E92}" sibTransId="{39A81957-11C1-4A4E-97B4-68292AED2C37}"/>
    <dgm:cxn modelId="{B243FA2F-B60E-471C-B97B-BD42E7AF5BE4}" srcId="{9B5CAE4E-2D9A-4238-8C32-F59FA24A72EF}" destId="{EAD1795A-8530-4516-AAE3-1CDDF0BD7E70}" srcOrd="1" destOrd="0" parTransId="{935DD502-768D-4EF2-9513-946C4CB8985A}" sibTransId="{8C18CE09-A423-4666-A213-1D361F63E307}"/>
    <dgm:cxn modelId="{45C0115C-4557-4D37-8526-EEDF55F5FB07}" srcId="{9B5CAE4E-2D9A-4238-8C32-F59FA24A72EF}" destId="{16C3BF8A-EDDB-46B8-ADF0-9F29DF775E9C}" srcOrd="3" destOrd="0" parTransId="{0C5405B4-4370-468E-AFE2-92A9F60CF29D}" sibTransId="{8E9B4780-4C2D-4D33-A910-0469ADE73BD9}"/>
    <dgm:cxn modelId="{B8E10F60-EDB9-45BD-94AC-9AB4F2F339F0}" type="presOf" srcId="{AEC41A5F-54AE-46C5-A5B2-62F77490BB16}" destId="{A0A057C4-A376-41A8-A864-43CC12418626}" srcOrd="0" destOrd="0" presId="urn:microsoft.com/office/officeart/2008/layout/LinedList"/>
    <dgm:cxn modelId="{86945466-F674-41A1-92DB-F2F7BE864C79}" type="presOf" srcId="{4B5AAB52-DCE3-4027-ACCC-253F58B2D82C}" destId="{7221EE6C-98F6-4EF4-A8F9-E3846E45A57C}" srcOrd="0" destOrd="0" presId="urn:microsoft.com/office/officeart/2008/layout/LinedList"/>
    <dgm:cxn modelId="{B2CDC94A-3ADB-48FC-A5C0-9E448AD4C517}" type="presOf" srcId="{EAD1795A-8530-4516-AAE3-1CDDF0BD7E70}" destId="{EC0C5230-485B-49CC-93A6-615F1CB76099}" srcOrd="0" destOrd="0" presId="urn:microsoft.com/office/officeart/2008/layout/LinedList"/>
    <dgm:cxn modelId="{9DFCA652-6A3F-475D-9745-D944E8061200}" type="presOf" srcId="{44F2C015-EC25-4128-B183-91B7BD251DC7}" destId="{05DA07B9-3E43-42B5-A1F4-96BA3477383F}" srcOrd="0" destOrd="0" presId="urn:microsoft.com/office/officeart/2008/layout/LinedList"/>
    <dgm:cxn modelId="{77D4A752-CB07-406D-9648-78300298FF39}" type="presOf" srcId="{58890568-D9C1-40A8-AEDE-C93395AAD70D}" destId="{847E714B-BFD5-47AB-9205-2D19202C3ACC}" srcOrd="0" destOrd="0" presId="urn:microsoft.com/office/officeart/2008/layout/LinedList"/>
    <dgm:cxn modelId="{5EC24982-699C-4761-A25F-F783DA0580B7}" type="presOf" srcId="{9C87AA6A-63BC-47CD-A9FA-CAEEBEAF3F85}" destId="{DF0ED700-D9C4-4A73-A775-4ACA388BA10C}" srcOrd="0" destOrd="0" presId="urn:microsoft.com/office/officeart/2008/layout/LinedList"/>
    <dgm:cxn modelId="{C38EB989-AEF5-471B-A3E2-D3A35AE2364E}" srcId="{9B5CAE4E-2D9A-4238-8C32-F59FA24A72EF}" destId="{44F2C015-EC25-4128-B183-91B7BD251DC7}" srcOrd="8" destOrd="0" parTransId="{CF479FC8-D6DB-4352-A474-89F81C53EBD7}" sibTransId="{E13AE6F8-512E-4A6C-86F5-846C28FD66D8}"/>
    <dgm:cxn modelId="{9635508A-F621-4FB2-BFBA-E715F3C23C56}" type="presOf" srcId="{16C3BF8A-EDDB-46B8-ADF0-9F29DF775E9C}" destId="{72878313-A415-4E0C-BF84-E686D374B5F1}" srcOrd="0" destOrd="0" presId="urn:microsoft.com/office/officeart/2008/layout/LinedList"/>
    <dgm:cxn modelId="{93668895-B14F-4D1F-867C-95F225F77567}" srcId="{9B5CAE4E-2D9A-4238-8C32-F59FA24A72EF}" destId="{C92D124F-A114-453E-BE18-5879E199861D}" srcOrd="0" destOrd="0" parTransId="{A3186907-ADC6-4AEE-9478-8500AC8E109B}" sibTransId="{5659681B-DFAB-42E4-BB3D-9C5D59039BCF}"/>
    <dgm:cxn modelId="{706B36A5-0DDB-40E9-8ACF-5420F30E71A4}" srcId="{9B5CAE4E-2D9A-4238-8C32-F59FA24A72EF}" destId="{59FA6793-4BCA-435B-A7AF-E1EE6ED43F92}" srcOrd="7" destOrd="0" parTransId="{58488DA6-AB70-46BE-8256-9D93DC325C3B}" sibTransId="{FD66C80C-D63B-4871-8D7B-9BEB021385AB}"/>
    <dgm:cxn modelId="{5634A2AE-F6F8-484E-93F0-B772A4CA0EBA}" srcId="{9B5CAE4E-2D9A-4238-8C32-F59FA24A72EF}" destId="{4B5AAB52-DCE3-4027-ACCC-253F58B2D82C}" srcOrd="6" destOrd="0" parTransId="{591BBBB8-3131-4F5E-9B70-A22F7D03408E}" sibTransId="{F0EDEF68-22A4-48C5-B076-E80CDE121C36}"/>
    <dgm:cxn modelId="{748592B3-259E-4102-9048-E1F635FF724F}" srcId="{9B5CAE4E-2D9A-4238-8C32-F59FA24A72EF}" destId="{58890568-D9C1-40A8-AEDE-C93395AAD70D}" srcOrd="5" destOrd="0" parTransId="{80EE06B4-EA48-4846-BD3F-EEF4A6047590}" sibTransId="{7CAB85EA-2392-4990-92BB-BCD37B36D74C}"/>
    <dgm:cxn modelId="{919A77CB-8C69-4993-AEA8-17382A90395C}" type="presOf" srcId="{9B5CAE4E-2D9A-4238-8C32-F59FA24A72EF}" destId="{3626CD74-5941-4D78-9085-AF0DF92A7A60}" srcOrd="0" destOrd="0" presId="urn:microsoft.com/office/officeart/2008/layout/LinedList"/>
    <dgm:cxn modelId="{A2D753FE-34F6-49DC-9D4D-A6C15D48848F}" srcId="{9B5CAE4E-2D9A-4238-8C32-F59FA24A72EF}" destId="{AEC41A5F-54AE-46C5-A5B2-62F77490BB16}" srcOrd="4" destOrd="0" parTransId="{9E6BAE55-C9C1-47DD-B919-CAA5514E5510}" sibTransId="{D1CF3336-372E-45EC-9A62-2E72C07AE849}"/>
    <dgm:cxn modelId="{0BE8B23A-35FA-4BBE-8B72-5299CA4C5016}" type="presParOf" srcId="{3626CD74-5941-4D78-9085-AF0DF92A7A60}" destId="{147FA776-A6AE-4D5C-92D3-7475A6040988}" srcOrd="0" destOrd="0" presId="urn:microsoft.com/office/officeart/2008/layout/LinedList"/>
    <dgm:cxn modelId="{5D6BEC22-CB6F-428E-94D8-FBE5AE22DC90}" type="presParOf" srcId="{3626CD74-5941-4D78-9085-AF0DF92A7A60}" destId="{B2589D97-45EB-4FCF-90BD-803677F30D02}" srcOrd="1" destOrd="0" presId="urn:microsoft.com/office/officeart/2008/layout/LinedList"/>
    <dgm:cxn modelId="{1636B39C-2691-45CB-BCB6-3213B2D5CD25}" type="presParOf" srcId="{B2589D97-45EB-4FCF-90BD-803677F30D02}" destId="{164A9BA8-2E67-4010-8312-24612839668E}" srcOrd="0" destOrd="0" presId="urn:microsoft.com/office/officeart/2008/layout/LinedList"/>
    <dgm:cxn modelId="{B3879718-BE2B-4160-BAB5-4985979E3014}" type="presParOf" srcId="{B2589D97-45EB-4FCF-90BD-803677F30D02}" destId="{20156E55-8DB1-4251-B6B8-62F946DD710A}" srcOrd="1" destOrd="0" presId="urn:microsoft.com/office/officeart/2008/layout/LinedList"/>
    <dgm:cxn modelId="{83A3F7E1-2EBD-45DB-A088-722A7BAAA187}" type="presParOf" srcId="{3626CD74-5941-4D78-9085-AF0DF92A7A60}" destId="{5D6C1F2E-77C4-47CB-8427-4BDD0245A7C0}" srcOrd="2" destOrd="0" presId="urn:microsoft.com/office/officeart/2008/layout/LinedList"/>
    <dgm:cxn modelId="{1587D5C6-C354-4844-AE63-0D33DE5A9A83}" type="presParOf" srcId="{3626CD74-5941-4D78-9085-AF0DF92A7A60}" destId="{8ABF49DC-31D7-4CAE-85AB-9EFF25DA8D53}" srcOrd="3" destOrd="0" presId="urn:microsoft.com/office/officeart/2008/layout/LinedList"/>
    <dgm:cxn modelId="{A2297A1D-AD44-446D-8573-765A39BABC7C}" type="presParOf" srcId="{8ABF49DC-31D7-4CAE-85AB-9EFF25DA8D53}" destId="{EC0C5230-485B-49CC-93A6-615F1CB76099}" srcOrd="0" destOrd="0" presId="urn:microsoft.com/office/officeart/2008/layout/LinedList"/>
    <dgm:cxn modelId="{A0567CA6-B577-4A2D-ABCE-2F98FC49334D}" type="presParOf" srcId="{8ABF49DC-31D7-4CAE-85AB-9EFF25DA8D53}" destId="{9BD75030-28D1-4BEE-879C-0FB934EA588C}" srcOrd="1" destOrd="0" presId="urn:microsoft.com/office/officeart/2008/layout/LinedList"/>
    <dgm:cxn modelId="{C64CFC34-B4FC-4F80-B08B-633BA769716E}" type="presParOf" srcId="{3626CD74-5941-4D78-9085-AF0DF92A7A60}" destId="{10635D5E-C4E2-43B7-8178-769908E3DFF4}" srcOrd="4" destOrd="0" presId="urn:microsoft.com/office/officeart/2008/layout/LinedList"/>
    <dgm:cxn modelId="{BBFB51FC-FCE8-4962-BDE6-97093190BB1C}" type="presParOf" srcId="{3626CD74-5941-4D78-9085-AF0DF92A7A60}" destId="{7CB701CA-B877-432E-B97D-F76219C64E9C}" srcOrd="5" destOrd="0" presId="urn:microsoft.com/office/officeart/2008/layout/LinedList"/>
    <dgm:cxn modelId="{26A2809A-CB80-48EF-9900-0BA604A64B5D}" type="presParOf" srcId="{7CB701CA-B877-432E-B97D-F76219C64E9C}" destId="{DF0ED700-D9C4-4A73-A775-4ACA388BA10C}" srcOrd="0" destOrd="0" presId="urn:microsoft.com/office/officeart/2008/layout/LinedList"/>
    <dgm:cxn modelId="{9DACE4AB-94E5-4175-9FEB-D18FC1C57F0E}" type="presParOf" srcId="{7CB701CA-B877-432E-B97D-F76219C64E9C}" destId="{534B4BA1-DD5C-4EB9-A1A7-367605381676}" srcOrd="1" destOrd="0" presId="urn:microsoft.com/office/officeart/2008/layout/LinedList"/>
    <dgm:cxn modelId="{BFF678CE-1756-401F-9245-BA776FD2485A}" type="presParOf" srcId="{3626CD74-5941-4D78-9085-AF0DF92A7A60}" destId="{1532F48D-C0F0-4B24-8FFB-22129EEC1A1A}" srcOrd="6" destOrd="0" presId="urn:microsoft.com/office/officeart/2008/layout/LinedList"/>
    <dgm:cxn modelId="{6369DC75-F8C1-4D50-8180-1648C93C50E5}" type="presParOf" srcId="{3626CD74-5941-4D78-9085-AF0DF92A7A60}" destId="{51279545-91A1-45F4-8D4C-FE4E99BC689F}" srcOrd="7" destOrd="0" presId="urn:microsoft.com/office/officeart/2008/layout/LinedList"/>
    <dgm:cxn modelId="{89B4561E-F3C8-486B-859C-2706AFC7839C}" type="presParOf" srcId="{51279545-91A1-45F4-8D4C-FE4E99BC689F}" destId="{72878313-A415-4E0C-BF84-E686D374B5F1}" srcOrd="0" destOrd="0" presId="urn:microsoft.com/office/officeart/2008/layout/LinedList"/>
    <dgm:cxn modelId="{9CD1886F-B1E2-41A6-8019-1521F8012BD7}" type="presParOf" srcId="{51279545-91A1-45F4-8D4C-FE4E99BC689F}" destId="{8204188F-683F-42BD-98C6-2029FF8A88E4}" srcOrd="1" destOrd="0" presId="urn:microsoft.com/office/officeart/2008/layout/LinedList"/>
    <dgm:cxn modelId="{733CA206-0649-419F-966F-0F8044BE940D}" type="presParOf" srcId="{3626CD74-5941-4D78-9085-AF0DF92A7A60}" destId="{7AD3D6AF-679A-40D0-84B8-7FF5A176DAA7}" srcOrd="8" destOrd="0" presId="urn:microsoft.com/office/officeart/2008/layout/LinedList"/>
    <dgm:cxn modelId="{B44B8D4F-2DE1-41D4-8287-AD5E409E4968}" type="presParOf" srcId="{3626CD74-5941-4D78-9085-AF0DF92A7A60}" destId="{ADEFA12E-E767-4D80-B2DC-62F996835472}" srcOrd="9" destOrd="0" presId="urn:microsoft.com/office/officeart/2008/layout/LinedList"/>
    <dgm:cxn modelId="{DBC27F32-8499-4BA3-A87E-4675FEA4D27F}" type="presParOf" srcId="{ADEFA12E-E767-4D80-B2DC-62F996835472}" destId="{A0A057C4-A376-41A8-A864-43CC12418626}" srcOrd="0" destOrd="0" presId="urn:microsoft.com/office/officeart/2008/layout/LinedList"/>
    <dgm:cxn modelId="{1A66B227-3873-4732-A1A3-435C61E8A2FC}" type="presParOf" srcId="{ADEFA12E-E767-4D80-B2DC-62F996835472}" destId="{7F7AEE3F-B3F7-4B23-9104-C436827E4D21}" srcOrd="1" destOrd="0" presId="urn:microsoft.com/office/officeart/2008/layout/LinedList"/>
    <dgm:cxn modelId="{19868F40-1092-407E-A658-ADE9228D390B}" type="presParOf" srcId="{3626CD74-5941-4D78-9085-AF0DF92A7A60}" destId="{31AC264B-23F9-4DD8-AD2B-E217FEBB074D}" srcOrd="10" destOrd="0" presId="urn:microsoft.com/office/officeart/2008/layout/LinedList"/>
    <dgm:cxn modelId="{74C9FBA8-DB93-4F10-8943-A3BD523E2C7C}" type="presParOf" srcId="{3626CD74-5941-4D78-9085-AF0DF92A7A60}" destId="{30989AB7-A078-41D6-9BB5-D63B9176CBA7}" srcOrd="11" destOrd="0" presId="urn:microsoft.com/office/officeart/2008/layout/LinedList"/>
    <dgm:cxn modelId="{DE589854-B5AA-420F-B94F-D52295D46F05}" type="presParOf" srcId="{30989AB7-A078-41D6-9BB5-D63B9176CBA7}" destId="{847E714B-BFD5-47AB-9205-2D19202C3ACC}" srcOrd="0" destOrd="0" presId="urn:microsoft.com/office/officeart/2008/layout/LinedList"/>
    <dgm:cxn modelId="{A6AD8B11-87FE-4815-BEF0-7847A236BBE1}" type="presParOf" srcId="{30989AB7-A078-41D6-9BB5-D63B9176CBA7}" destId="{0F2AA124-F988-40E4-8D62-C49537C1BDD1}" srcOrd="1" destOrd="0" presId="urn:microsoft.com/office/officeart/2008/layout/LinedList"/>
    <dgm:cxn modelId="{A83160FE-918F-4092-BE33-C078E5B435FE}" type="presParOf" srcId="{3626CD74-5941-4D78-9085-AF0DF92A7A60}" destId="{204C581C-B6A5-46A3-B651-BD133E137763}" srcOrd="12" destOrd="0" presId="urn:microsoft.com/office/officeart/2008/layout/LinedList"/>
    <dgm:cxn modelId="{5244DF0E-4556-40B4-BFF9-9E8D3CCE2D50}" type="presParOf" srcId="{3626CD74-5941-4D78-9085-AF0DF92A7A60}" destId="{3A199B08-AD9B-447E-883A-EC42C00A7196}" srcOrd="13" destOrd="0" presId="urn:microsoft.com/office/officeart/2008/layout/LinedList"/>
    <dgm:cxn modelId="{719240CC-7C13-4D60-8FFB-E44CABA1AA79}" type="presParOf" srcId="{3A199B08-AD9B-447E-883A-EC42C00A7196}" destId="{7221EE6C-98F6-4EF4-A8F9-E3846E45A57C}" srcOrd="0" destOrd="0" presId="urn:microsoft.com/office/officeart/2008/layout/LinedList"/>
    <dgm:cxn modelId="{C1723F1B-0802-4E06-800E-6A61643C4FBE}" type="presParOf" srcId="{3A199B08-AD9B-447E-883A-EC42C00A7196}" destId="{03CA06F0-E48F-4C6F-8292-160D1F90BCC4}" srcOrd="1" destOrd="0" presId="urn:microsoft.com/office/officeart/2008/layout/LinedList"/>
    <dgm:cxn modelId="{EF86FE4B-FB8D-42A1-9C32-9A9F4F5950BA}" type="presParOf" srcId="{3626CD74-5941-4D78-9085-AF0DF92A7A60}" destId="{BDC2FA2B-D5CD-47EE-BB4D-ADAD17CE7606}" srcOrd="14" destOrd="0" presId="urn:microsoft.com/office/officeart/2008/layout/LinedList"/>
    <dgm:cxn modelId="{506E8EE6-6416-4ACA-BFB5-4EAD12D48D5D}" type="presParOf" srcId="{3626CD74-5941-4D78-9085-AF0DF92A7A60}" destId="{4B55F3BF-AB68-4F43-AAC0-5DA842EF0162}" srcOrd="15" destOrd="0" presId="urn:microsoft.com/office/officeart/2008/layout/LinedList"/>
    <dgm:cxn modelId="{22EA98CB-D797-4330-A363-08F5FECA89D0}" type="presParOf" srcId="{4B55F3BF-AB68-4F43-AAC0-5DA842EF0162}" destId="{528EB782-0463-41DA-8B03-8D9332149EE1}" srcOrd="0" destOrd="0" presId="urn:microsoft.com/office/officeart/2008/layout/LinedList"/>
    <dgm:cxn modelId="{0A2C7A52-003F-4B52-AEDA-3553100DE317}" type="presParOf" srcId="{4B55F3BF-AB68-4F43-AAC0-5DA842EF0162}" destId="{867C8015-C5C2-440D-8530-E5E35CB0AF90}" srcOrd="1" destOrd="0" presId="urn:microsoft.com/office/officeart/2008/layout/LinedList"/>
    <dgm:cxn modelId="{DB9E40C1-69FA-4681-AEFA-4C7CC844CFD8}" type="presParOf" srcId="{3626CD74-5941-4D78-9085-AF0DF92A7A60}" destId="{CDFB5126-BBD2-4BC3-B9EC-E01A011FEEBB}" srcOrd="16" destOrd="0" presId="urn:microsoft.com/office/officeart/2008/layout/LinedList"/>
    <dgm:cxn modelId="{B50A1E33-88BA-4D5D-9EEC-70B86CDE71A5}" type="presParOf" srcId="{3626CD74-5941-4D78-9085-AF0DF92A7A60}" destId="{AD1DC0F9-99DA-4CC3-BDC7-26334731E7FE}" srcOrd="17" destOrd="0" presId="urn:microsoft.com/office/officeart/2008/layout/LinedList"/>
    <dgm:cxn modelId="{43082412-0875-4291-81F1-00D4F5F75E71}" type="presParOf" srcId="{AD1DC0F9-99DA-4CC3-BDC7-26334731E7FE}" destId="{05DA07B9-3E43-42B5-A1F4-96BA3477383F}" srcOrd="0" destOrd="0" presId="urn:microsoft.com/office/officeart/2008/layout/LinedList"/>
    <dgm:cxn modelId="{CF20A426-D0CF-40E2-82AE-3131964E6B1A}" type="presParOf" srcId="{AD1DC0F9-99DA-4CC3-BDC7-26334731E7FE}" destId="{5AD717E7-36C7-41EE-B14F-70CB6BC88C09}" srcOrd="1" destOrd="0" presId="urn:microsoft.com/office/officeart/2008/layout/LinedList"/>
    <dgm:cxn modelId="{ED54F56C-B1A4-46D5-A72D-9E845456BF1C}" type="presParOf" srcId="{3626CD74-5941-4D78-9085-AF0DF92A7A60}" destId="{B8F73E9F-FFE4-4D36-A83A-4520AC398FB4}" srcOrd="18" destOrd="0" presId="urn:microsoft.com/office/officeart/2008/layout/LinedList"/>
    <dgm:cxn modelId="{D32DC4A7-5164-4C98-ADEC-DF5B8D8F53EF}" type="presParOf" srcId="{3626CD74-5941-4D78-9085-AF0DF92A7A60}" destId="{09BBE035-49C2-47D5-B342-67E777DB858F}" srcOrd="19" destOrd="0" presId="urn:microsoft.com/office/officeart/2008/layout/LinedList"/>
    <dgm:cxn modelId="{3A9A0676-BA54-43C6-BC27-E1B8C87E62AE}" type="presParOf" srcId="{09BBE035-49C2-47D5-B342-67E777DB858F}" destId="{2E24EF16-EAB0-4292-8F13-C6C79AFBB871}" srcOrd="0" destOrd="0" presId="urn:microsoft.com/office/officeart/2008/layout/LinedList"/>
    <dgm:cxn modelId="{0A3B1412-BCE0-480E-A1D0-87315F016ACB}" type="presParOf" srcId="{09BBE035-49C2-47D5-B342-67E777DB858F}" destId="{F51403D7-0F3C-4735-B229-40807B2891A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FA776-A6AE-4D5C-92D3-7475A6040988}">
      <dsp:nvSpPr>
        <dsp:cNvPr id="0" name=""/>
        <dsp:cNvSpPr/>
      </dsp:nvSpPr>
      <dsp:spPr>
        <a:xfrm>
          <a:off x="0" y="630"/>
          <a:ext cx="5219308" cy="0"/>
        </a:xfrm>
        <a:prstGeom prst="line">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w="9525" cap="rnd" cmpd="sng" algn="ctr">
          <a:solidFill>
            <a:schemeClr val="accent6">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164A9BA8-2E67-4010-8312-24612839668E}">
      <dsp:nvSpPr>
        <dsp:cNvPr id="0" name=""/>
        <dsp:cNvSpPr/>
      </dsp:nvSpPr>
      <dsp:spPr>
        <a:xfrm>
          <a:off x="0" y="630"/>
          <a:ext cx="5219308" cy="516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Accessing LEO</a:t>
          </a:r>
          <a:br>
            <a:rPr lang="en-US" sz="1400" kern="1200" dirty="0"/>
          </a:br>
          <a:r>
            <a:rPr lang="en-US" sz="1400" kern="1200" dirty="0"/>
            <a:t>How to log in and navigate the LEO portal</a:t>
          </a:r>
        </a:p>
      </dsp:txBody>
      <dsp:txXfrm>
        <a:off x="0" y="630"/>
        <a:ext cx="5219308" cy="516143"/>
      </dsp:txXfrm>
    </dsp:sp>
    <dsp:sp modelId="{5D6C1F2E-77C4-47CB-8427-4BDD0245A7C0}">
      <dsp:nvSpPr>
        <dsp:cNvPr id="0" name=""/>
        <dsp:cNvSpPr/>
      </dsp:nvSpPr>
      <dsp:spPr>
        <a:xfrm>
          <a:off x="0" y="516774"/>
          <a:ext cx="5219308" cy="0"/>
        </a:xfrm>
        <a:prstGeom prst="line">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w="9525" cap="rnd" cmpd="sng" algn="ctr">
          <a:solidFill>
            <a:schemeClr val="accent6">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EC0C5230-485B-49CC-93A6-615F1CB76099}">
      <dsp:nvSpPr>
        <dsp:cNvPr id="0" name=""/>
        <dsp:cNvSpPr/>
      </dsp:nvSpPr>
      <dsp:spPr>
        <a:xfrm>
          <a:off x="0" y="516774"/>
          <a:ext cx="5219308" cy="516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Password Assistance</a:t>
          </a:r>
          <a:br>
            <a:rPr lang="en-US" sz="1400" kern="1200" dirty="0"/>
          </a:br>
          <a:r>
            <a:rPr lang="en-US" sz="1400" kern="1200" dirty="0"/>
            <a:t>Steps to reset or recover your password</a:t>
          </a:r>
        </a:p>
      </dsp:txBody>
      <dsp:txXfrm>
        <a:off x="0" y="516774"/>
        <a:ext cx="5219308" cy="516143"/>
      </dsp:txXfrm>
    </dsp:sp>
    <dsp:sp modelId="{10635D5E-C4E2-43B7-8178-769908E3DFF4}">
      <dsp:nvSpPr>
        <dsp:cNvPr id="0" name=""/>
        <dsp:cNvSpPr/>
      </dsp:nvSpPr>
      <dsp:spPr>
        <a:xfrm>
          <a:off x="0" y="1032918"/>
          <a:ext cx="5219308" cy="0"/>
        </a:xfrm>
        <a:prstGeom prst="line">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w="9525" cap="rnd" cmpd="sng" algn="ctr">
          <a:solidFill>
            <a:schemeClr val="accent6">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DF0ED700-D9C4-4A73-A775-4ACA388BA10C}">
      <dsp:nvSpPr>
        <dsp:cNvPr id="0" name=""/>
        <dsp:cNvSpPr/>
      </dsp:nvSpPr>
      <dsp:spPr>
        <a:xfrm>
          <a:off x="0" y="1032918"/>
          <a:ext cx="5219308" cy="516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Time &amp; Leave Entry</a:t>
          </a:r>
          <a:br>
            <a:rPr lang="en-US" sz="1400" b="1" kern="1200" dirty="0"/>
          </a:br>
          <a:r>
            <a:rPr lang="en-US" sz="1400" kern="1200" dirty="0"/>
            <a:t>How to accurately enter and submit time and leave requests</a:t>
          </a:r>
        </a:p>
      </dsp:txBody>
      <dsp:txXfrm>
        <a:off x="0" y="1032918"/>
        <a:ext cx="5219308" cy="516143"/>
      </dsp:txXfrm>
    </dsp:sp>
    <dsp:sp modelId="{1532F48D-C0F0-4B24-8FFB-22129EEC1A1A}">
      <dsp:nvSpPr>
        <dsp:cNvPr id="0" name=""/>
        <dsp:cNvSpPr/>
      </dsp:nvSpPr>
      <dsp:spPr>
        <a:xfrm>
          <a:off x="0" y="1549062"/>
          <a:ext cx="5219308" cy="0"/>
        </a:xfrm>
        <a:prstGeom prst="line">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w="9525" cap="rnd" cmpd="sng" algn="ctr">
          <a:solidFill>
            <a:schemeClr val="accent6">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72878313-A415-4E0C-BF84-E686D374B5F1}">
      <dsp:nvSpPr>
        <dsp:cNvPr id="0" name=""/>
        <dsp:cNvSpPr/>
      </dsp:nvSpPr>
      <dsp:spPr>
        <a:xfrm>
          <a:off x="0" y="1549062"/>
          <a:ext cx="5198169" cy="516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Supervisor/Approver Time &amp; Leave Entry Approval or Rejection                     </a:t>
          </a:r>
          <a:r>
            <a:rPr lang="en-US" sz="1400" b="0" kern="1200" dirty="0"/>
            <a:t>How to accurately approve or reject pending time entries</a:t>
          </a:r>
        </a:p>
      </dsp:txBody>
      <dsp:txXfrm>
        <a:off x="0" y="1549062"/>
        <a:ext cx="5198169" cy="516143"/>
      </dsp:txXfrm>
    </dsp:sp>
    <dsp:sp modelId="{7AD3D6AF-679A-40D0-84B8-7FF5A176DAA7}">
      <dsp:nvSpPr>
        <dsp:cNvPr id="0" name=""/>
        <dsp:cNvSpPr/>
      </dsp:nvSpPr>
      <dsp:spPr>
        <a:xfrm>
          <a:off x="0" y="2065206"/>
          <a:ext cx="5219308" cy="0"/>
        </a:xfrm>
        <a:prstGeom prst="line">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w="9525" cap="rnd" cmpd="sng" algn="ctr">
          <a:solidFill>
            <a:schemeClr val="accent6">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A0A057C4-A376-41A8-A864-43CC12418626}">
      <dsp:nvSpPr>
        <dsp:cNvPr id="0" name=""/>
        <dsp:cNvSpPr/>
      </dsp:nvSpPr>
      <dsp:spPr>
        <a:xfrm>
          <a:off x="0" y="2065206"/>
          <a:ext cx="5219308" cy="516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E-Certification</a:t>
          </a:r>
          <a:br>
            <a:rPr lang="en-US" sz="1400" kern="1200" dirty="0"/>
          </a:br>
          <a:r>
            <a:rPr lang="en-US" sz="1400" kern="1200" dirty="0"/>
            <a:t>Certifying your timesheet as an employee</a:t>
          </a:r>
          <a:endParaRPr lang="en-US" sz="1400" b="1" kern="1200" dirty="0"/>
        </a:p>
      </dsp:txBody>
      <dsp:txXfrm>
        <a:off x="0" y="2065206"/>
        <a:ext cx="5219308" cy="516143"/>
      </dsp:txXfrm>
    </dsp:sp>
    <dsp:sp modelId="{31AC264B-23F9-4DD8-AD2B-E217FEBB074D}">
      <dsp:nvSpPr>
        <dsp:cNvPr id="0" name=""/>
        <dsp:cNvSpPr/>
      </dsp:nvSpPr>
      <dsp:spPr>
        <a:xfrm>
          <a:off x="0" y="2581349"/>
          <a:ext cx="5219308" cy="0"/>
        </a:xfrm>
        <a:prstGeom prst="line">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w="9525" cap="rnd" cmpd="sng" algn="ctr">
          <a:solidFill>
            <a:schemeClr val="accent6">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847E714B-BFD5-47AB-9205-2D19202C3ACC}">
      <dsp:nvSpPr>
        <dsp:cNvPr id="0" name=""/>
        <dsp:cNvSpPr/>
      </dsp:nvSpPr>
      <dsp:spPr>
        <a:xfrm>
          <a:off x="0" y="2581350"/>
          <a:ext cx="5219308" cy="516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Supervisor/Approve E-Approve</a:t>
          </a:r>
          <a:br>
            <a:rPr lang="en-US" sz="1400" kern="1200" dirty="0"/>
          </a:br>
          <a:r>
            <a:rPr lang="en-US" sz="1400" kern="1200" dirty="0"/>
            <a:t>Supervisor instructions for reviewing and approving time statements</a:t>
          </a:r>
        </a:p>
      </dsp:txBody>
      <dsp:txXfrm>
        <a:off x="0" y="2581350"/>
        <a:ext cx="5219308" cy="516143"/>
      </dsp:txXfrm>
    </dsp:sp>
    <dsp:sp modelId="{204C581C-B6A5-46A3-B651-BD133E137763}">
      <dsp:nvSpPr>
        <dsp:cNvPr id="0" name=""/>
        <dsp:cNvSpPr/>
      </dsp:nvSpPr>
      <dsp:spPr>
        <a:xfrm>
          <a:off x="0" y="3097493"/>
          <a:ext cx="5219308" cy="0"/>
        </a:xfrm>
        <a:prstGeom prst="line">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w="9525" cap="rnd" cmpd="sng" algn="ctr">
          <a:solidFill>
            <a:schemeClr val="accent6">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7221EE6C-98F6-4EF4-A8F9-E3846E45A57C}">
      <dsp:nvSpPr>
        <dsp:cNvPr id="0" name=""/>
        <dsp:cNvSpPr/>
      </dsp:nvSpPr>
      <dsp:spPr>
        <a:xfrm>
          <a:off x="0" y="3097493"/>
          <a:ext cx="5219308" cy="516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Electronic Prior Pay Period Adjustment (</a:t>
          </a:r>
          <a:r>
            <a:rPr lang="en-US" sz="1400" b="1" kern="1200" dirty="0" err="1"/>
            <a:t>Eppa</a:t>
          </a:r>
          <a:r>
            <a:rPr lang="en-US" sz="1400" b="1" kern="1200" dirty="0"/>
            <a:t>)</a:t>
          </a:r>
          <a:br>
            <a:rPr lang="en-US" sz="1400" kern="1200" dirty="0"/>
          </a:br>
          <a:r>
            <a:rPr lang="en-US" sz="1400" kern="1200" dirty="0"/>
            <a:t>When and how to submit corrections for previous pay periods</a:t>
          </a:r>
        </a:p>
      </dsp:txBody>
      <dsp:txXfrm>
        <a:off x="0" y="3097493"/>
        <a:ext cx="5219308" cy="516143"/>
      </dsp:txXfrm>
    </dsp:sp>
    <dsp:sp modelId="{BDC2FA2B-D5CD-47EE-BB4D-ADAD17CE7606}">
      <dsp:nvSpPr>
        <dsp:cNvPr id="0" name=""/>
        <dsp:cNvSpPr/>
      </dsp:nvSpPr>
      <dsp:spPr>
        <a:xfrm>
          <a:off x="0" y="3613637"/>
          <a:ext cx="5219308" cy="0"/>
        </a:xfrm>
        <a:prstGeom prst="line">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w="9525" cap="rnd" cmpd="sng" algn="ctr">
          <a:solidFill>
            <a:schemeClr val="accent6">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528EB782-0463-41DA-8B03-8D9332149EE1}">
      <dsp:nvSpPr>
        <dsp:cNvPr id="0" name=""/>
        <dsp:cNvSpPr/>
      </dsp:nvSpPr>
      <dsp:spPr>
        <a:xfrm>
          <a:off x="0" y="3613637"/>
          <a:ext cx="5219308" cy="516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CATS Timeline</a:t>
          </a:r>
          <a:br>
            <a:rPr lang="en-US" sz="1400" kern="1200" dirty="0"/>
          </a:br>
          <a:r>
            <a:rPr lang="en-US" sz="1400" kern="1200" dirty="0"/>
            <a:t>Key deadlines for CATS payroll processing</a:t>
          </a:r>
        </a:p>
      </dsp:txBody>
      <dsp:txXfrm>
        <a:off x="0" y="3613637"/>
        <a:ext cx="5219308" cy="516143"/>
      </dsp:txXfrm>
    </dsp:sp>
    <dsp:sp modelId="{CDFB5126-BBD2-4BC3-B9EC-E01A011FEEBB}">
      <dsp:nvSpPr>
        <dsp:cNvPr id="0" name=""/>
        <dsp:cNvSpPr/>
      </dsp:nvSpPr>
      <dsp:spPr>
        <a:xfrm>
          <a:off x="0" y="4129781"/>
          <a:ext cx="5219308" cy="0"/>
        </a:xfrm>
        <a:prstGeom prst="line">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w="9525" cap="rnd" cmpd="sng" algn="ctr">
          <a:solidFill>
            <a:schemeClr val="accent6">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05DA07B9-3E43-42B5-A1F4-96BA3477383F}">
      <dsp:nvSpPr>
        <dsp:cNvPr id="0" name=""/>
        <dsp:cNvSpPr/>
      </dsp:nvSpPr>
      <dsp:spPr>
        <a:xfrm>
          <a:off x="0" y="4129781"/>
          <a:ext cx="5219308" cy="516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Common Payroll Errors </a:t>
          </a:r>
        </a:p>
      </dsp:txBody>
      <dsp:txXfrm>
        <a:off x="0" y="4129781"/>
        <a:ext cx="5219308" cy="516143"/>
      </dsp:txXfrm>
    </dsp:sp>
    <dsp:sp modelId="{B8F73E9F-FFE4-4D36-A83A-4520AC398FB4}">
      <dsp:nvSpPr>
        <dsp:cNvPr id="0" name=""/>
        <dsp:cNvSpPr/>
      </dsp:nvSpPr>
      <dsp:spPr>
        <a:xfrm>
          <a:off x="0" y="4645925"/>
          <a:ext cx="5219308" cy="0"/>
        </a:xfrm>
        <a:prstGeom prst="line">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w="9525" cap="rnd" cmpd="sng" algn="ctr">
          <a:solidFill>
            <a:schemeClr val="accent6">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sp>
    <dsp:sp modelId="{2E24EF16-EAB0-4292-8F13-C6C79AFBB871}">
      <dsp:nvSpPr>
        <dsp:cNvPr id="0" name=""/>
        <dsp:cNvSpPr/>
      </dsp:nvSpPr>
      <dsp:spPr>
        <a:xfrm>
          <a:off x="0" y="4645925"/>
          <a:ext cx="5219308" cy="516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Questions &amp; Answers</a:t>
          </a:r>
          <a:br>
            <a:rPr lang="en-US" sz="1400" kern="1200" dirty="0"/>
          </a:br>
          <a:endParaRPr lang="en-US" sz="1400" kern="1200" dirty="0"/>
        </a:p>
      </dsp:txBody>
      <dsp:txXfrm>
        <a:off x="0" y="4645925"/>
        <a:ext cx="5219308" cy="51614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788D6A19-DCE2-4776-971A-DD7E1F6082CF}"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140792C9-7490-4D01-9A57-E06CC4F464AA}" type="slidenum">
              <a:rPr lang="en-US" smtClean="0"/>
              <a:t>‹#›</a:t>
            </a:fld>
            <a:endParaRPr lang="en-US"/>
          </a:p>
        </p:txBody>
      </p:sp>
    </p:spTree>
    <p:extLst>
      <p:ext uri="{BB962C8B-B14F-4D97-AF65-F5344CB8AC3E}">
        <p14:creationId xmlns:p14="http://schemas.microsoft.com/office/powerpoint/2010/main" val="238086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0792C9-7490-4D01-9A57-E06CC4F464AA}" type="slidenum">
              <a:rPr lang="en-US" smtClean="0"/>
              <a:t>6</a:t>
            </a:fld>
            <a:endParaRPr lang="en-US"/>
          </a:p>
        </p:txBody>
      </p:sp>
    </p:spTree>
    <p:extLst>
      <p:ext uri="{BB962C8B-B14F-4D97-AF65-F5344CB8AC3E}">
        <p14:creationId xmlns:p14="http://schemas.microsoft.com/office/powerpoint/2010/main" val="160563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912817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0792C9-7490-4D01-9A57-E06CC4F464AA}" type="slidenum">
              <a:rPr lang="en-US" smtClean="0"/>
              <a:t>31</a:t>
            </a:fld>
            <a:endParaRPr lang="en-US"/>
          </a:p>
        </p:txBody>
      </p:sp>
    </p:spTree>
    <p:extLst>
      <p:ext uri="{BB962C8B-B14F-4D97-AF65-F5344CB8AC3E}">
        <p14:creationId xmlns:p14="http://schemas.microsoft.com/office/powerpoint/2010/main" val="2779779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5/20/2025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436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8472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633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4620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9500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733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4840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2279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904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350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5089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242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822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669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1119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927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2259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5/20/2025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0946430"/>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rt.state.la.us/channelz/"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696" y="640080"/>
            <a:ext cx="6949122" cy="3652405"/>
          </a:xfrm>
        </p:spPr>
        <p:txBody>
          <a:bodyPr vert="horz" lIns="91440" tIns="45720" rIns="91440" bIns="45720" rtlCol="0" anchor="b">
            <a:normAutofit/>
          </a:bodyPr>
          <a:lstStyle/>
          <a:p>
            <a:r>
              <a:rPr lang="en-US" sz="4400" b="1" kern="1200" cap="all" spc="200" baseline="0" dirty="0">
                <a:solidFill>
                  <a:schemeClr val="tx1">
                    <a:lumMod val="85000"/>
                    <a:lumOff val="15000"/>
                  </a:schemeClr>
                </a:solidFill>
                <a:latin typeface="+mj-lt"/>
                <a:ea typeface="+mj-ea"/>
                <a:cs typeface="+mj-cs"/>
              </a:rPr>
              <a:t>    </a:t>
            </a:r>
            <a:br>
              <a:rPr lang="en-US" sz="4400" b="1" kern="1200" cap="all" spc="200" baseline="0" dirty="0">
                <a:solidFill>
                  <a:schemeClr val="tx1">
                    <a:lumMod val="85000"/>
                    <a:lumOff val="15000"/>
                  </a:schemeClr>
                </a:solidFill>
                <a:latin typeface="+mj-lt"/>
                <a:ea typeface="+mj-ea"/>
                <a:cs typeface="+mj-cs"/>
              </a:rPr>
            </a:br>
            <a:r>
              <a:rPr lang="en-US" sz="3600" kern="1200" cap="all" spc="200" baseline="0" dirty="0">
                <a:solidFill>
                  <a:schemeClr val="tx1">
                    <a:lumMod val="85000"/>
                    <a:lumOff val="15000"/>
                  </a:schemeClr>
                </a:solidFill>
                <a:latin typeface="+mj-lt"/>
                <a:ea typeface="+mj-ea"/>
                <a:cs typeface="+mj-cs"/>
              </a:rPr>
              <a:t>Understanding Payroll: </a:t>
            </a:r>
            <a:br>
              <a:rPr lang="en-US" sz="3600" kern="1200" cap="all" spc="200" baseline="0" dirty="0">
                <a:solidFill>
                  <a:schemeClr val="tx1">
                    <a:lumMod val="85000"/>
                    <a:lumOff val="15000"/>
                  </a:schemeClr>
                </a:solidFill>
                <a:latin typeface="+mj-lt"/>
                <a:ea typeface="+mj-ea"/>
                <a:cs typeface="+mj-cs"/>
              </a:rPr>
            </a:br>
            <a:r>
              <a:rPr lang="en-US" sz="3600" kern="1200" cap="all" spc="200" baseline="0" dirty="0">
                <a:solidFill>
                  <a:schemeClr val="tx1">
                    <a:lumMod val="85000"/>
                    <a:lumOff val="15000"/>
                  </a:schemeClr>
                </a:solidFill>
                <a:latin typeface="+mj-lt"/>
                <a:ea typeface="+mj-ea"/>
                <a:cs typeface="+mj-cs"/>
              </a:rPr>
              <a:t>Policies, Process and Compliance</a:t>
            </a:r>
            <a:endParaRPr lang="en-US" sz="3600" b="1" kern="1200" cap="all" spc="200" baseline="0" dirty="0">
              <a:solidFill>
                <a:schemeClr val="tx1">
                  <a:lumMod val="85000"/>
                  <a:lumOff val="15000"/>
                </a:schemeClr>
              </a:solidFill>
              <a:latin typeface="+mj-lt"/>
              <a:ea typeface="+mj-ea"/>
              <a:cs typeface="+mj-cs"/>
            </a:endParaRPr>
          </a:p>
        </p:txBody>
      </p:sp>
      <p:sp>
        <p:nvSpPr>
          <p:cNvPr id="6" name="TextBox 5">
            <a:extLst>
              <a:ext uri="{FF2B5EF4-FFF2-40B4-BE49-F238E27FC236}">
                <a16:creationId xmlns:a16="http://schemas.microsoft.com/office/drawing/2014/main" id="{FB42AE6E-AEB7-129D-FF73-98C2236A87C4}"/>
              </a:ext>
            </a:extLst>
          </p:cNvPr>
          <p:cNvSpPr txBox="1"/>
          <p:nvPr/>
        </p:nvSpPr>
        <p:spPr>
          <a:xfrm>
            <a:off x="5271524" y="4460708"/>
            <a:ext cx="6280299" cy="1753175"/>
          </a:xfrm>
          <a:prstGeom prst="rect">
            <a:avLst/>
          </a:prstGeom>
        </p:spPr>
        <p:txBody>
          <a:bodyPr vert="horz" lIns="91440" tIns="45720" rIns="91440" bIns="45720" rtlCol="0" anchor="t">
            <a:normAutofit/>
          </a:bodyPr>
          <a:lstStyle/>
          <a:p>
            <a:pPr lvl="0" algn="ctr" defTabSz="914400">
              <a:spcAft>
                <a:spcPts val="200"/>
              </a:spcAft>
              <a:buClr>
                <a:schemeClr val="accent1"/>
              </a:buClr>
              <a:buSzPct val="100000"/>
              <a:defRPr/>
            </a:pPr>
            <a:r>
              <a:rPr kumimoji="0" lang="en-US" sz="3600" i="0" u="none" strike="noStrike" cap="none" spc="0" normalizeH="0" baseline="0" noProof="0" dirty="0">
                <a:ln>
                  <a:noFill/>
                </a:ln>
                <a:solidFill>
                  <a:schemeClr val="tx1">
                    <a:lumMod val="85000"/>
                    <a:lumOff val="15000"/>
                  </a:schemeClr>
                </a:solidFill>
                <a:effectLst/>
                <a:uLnTx/>
                <a:uFillTx/>
              </a:rPr>
              <a:t> For DCRT/OLG </a:t>
            </a:r>
            <a:r>
              <a:rPr lang="en-US" sz="3600" dirty="0">
                <a:solidFill>
                  <a:schemeClr val="tx1">
                    <a:lumMod val="85000"/>
                    <a:lumOff val="15000"/>
                  </a:schemeClr>
                </a:solidFill>
              </a:rPr>
              <a:t>Employees</a:t>
            </a:r>
            <a:r>
              <a:rPr kumimoji="0" lang="en-US" sz="3600" b="1" i="0" u="none" strike="noStrike" cap="none" spc="0" normalizeH="0" baseline="0" noProof="0" dirty="0">
                <a:ln>
                  <a:noFill/>
                </a:ln>
                <a:solidFill>
                  <a:schemeClr val="tx1">
                    <a:lumMod val="85000"/>
                    <a:lumOff val="15000"/>
                  </a:schemeClr>
                </a:solidFill>
                <a:effectLst/>
                <a:uLnTx/>
                <a:uFillTx/>
              </a:rPr>
              <a:t>							</a:t>
            </a:r>
            <a:r>
              <a:rPr kumimoji="0" lang="en-US" sz="1600" b="0" i="0" u="none" strike="noStrike" cap="none" spc="0" normalizeH="0" baseline="0" noProof="0" dirty="0">
                <a:ln>
                  <a:noFill/>
                </a:ln>
                <a:solidFill>
                  <a:schemeClr val="tx1">
                    <a:lumMod val="85000"/>
                    <a:lumOff val="15000"/>
                  </a:schemeClr>
                </a:solidFill>
                <a:effectLst/>
                <a:uLnTx/>
                <a:uFillTx/>
              </a:rPr>
              <a:t>		</a:t>
            </a:r>
          </a:p>
        </p:txBody>
      </p:sp>
      <p:pic>
        <p:nvPicPr>
          <p:cNvPr id="1030" name="Picture 6" descr="Louisiana State Se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92435" y="1943100"/>
            <a:ext cx="3133198" cy="31331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0" y="3105835"/>
            <a:ext cx="6096000" cy="646331"/>
          </a:xfrm>
          <a:prstGeom prst="rect">
            <a:avLst/>
          </a:prstGeom>
        </p:spPr>
        <p:txBody>
          <a:bodyPr>
            <a:spAutoFit/>
          </a:bodyPr>
          <a:lstStyle/>
          <a:p>
            <a:pPr>
              <a:spcAft>
                <a:spcPts val="600"/>
              </a:spcAft>
            </a:pPr>
            <a:br>
              <a:rPr lang="en-US"/>
            </a:br>
            <a:endParaRPr lang="en-US"/>
          </a:p>
        </p:txBody>
      </p:sp>
      <p:sp>
        <p:nvSpPr>
          <p:cNvPr id="3" name="Subtitle 2">
            <a:extLst>
              <a:ext uri="{FF2B5EF4-FFF2-40B4-BE49-F238E27FC236}">
                <a16:creationId xmlns:a16="http://schemas.microsoft.com/office/drawing/2014/main" id="{DF73C758-9485-727A-6D10-06667A78CAA3}"/>
              </a:ext>
            </a:extLst>
          </p:cNvPr>
          <p:cNvSpPr txBox="1">
            <a:spLocks/>
          </p:cNvSpPr>
          <p:nvPr/>
        </p:nvSpPr>
        <p:spPr>
          <a:xfrm>
            <a:off x="3111063" y="3255961"/>
            <a:ext cx="5759668" cy="8062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3600" dirty="0"/>
          </a:p>
        </p:txBody>
      </p:sp>
    </p:spTree>
    <p:extLst>
      <p:ext uri="{BB962C8B-B14F-4D97-AF65-F5344CB8AC3E}">
        <p14:creationId xmlns:p14="http://schemas.microsoft.com/office/powerpoint/2010/main" val="3229008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53791" y="322117"/>
            <a:ext cx="5153891" cy="731431"/>
          </a:xfrm>
        </p:spPr>
        <p:txBody>
          <a:bodyPr>
            <a:normAutofit/>
          </a:bodyPr>
          <a:lstStyle/>
          <a:p>
            <a:r>
              <a:rPr lang="en-US" sz="2800" dirty="0"/>
              <a:t>Attendance and Absence Types</a:t>
            </a:r>
          </a:p>
        </p:txBody>
      </p:sp>
      <p:pic>
        <p:nvPicPr>
          <p:cNvPr id="7" name="Content Placeholder 6">
            <a:extLst>
              <a:ext uri="{FF2B5EF4-FFF2-40B4-BE49-F238E27FC236}">
                <a16:creationId xmlns:a16="http://schemas.microsoft.com/office/drawing/2014/main" id="{33FEBC9B-EFA2-82BF-5C1C-0830C3DD1096}"/>
              </a:ext>
            </a:extLst>
          </p:cNvPr>
          <p:cNvPicPr>
            <a:picLocks noGrp="1" noChangeAspect="1"/>
          </p:cNvPicPr>
          <p:nvPr>
            <p:ph idx="1"/>
          </p:nvPr>
        </p:nvPicPr>
        <p:blipFill>
          <a:blip r:embed="rId2"/>
          <a:stretch>
            <a:fillRect/>
          </a:stretch>
        </p:blipFill>
        <p:spPr>
          <a:xfrm>
            <a:off x="2789958" y="980811"/>
            <a:ext cx="8281556" cy="5702713"/>
          </a:xfrm>
        </p:spPr>
      </p:pic>
    </p:spTree>
    <p:extLst>
      <p:ext uri="{BB962C8B-B14F-4D97-AF65-F5344CB8AC3E}">
        <p14:creationId xmlns:p14="http://schemas.microsoft.com/office/powerpoint/2010/main" val="402960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4927" y="425361"/>
            <a:ext cx="7356763" cy="1247575"/>
          </a:xfrm>
        </p:spPr>
        <p:txBody>
          <a:bodyPr>
            <a:normAutofit fontScale="90000"/>
          </a:bodyPr>
          <a:lstStyle/>
          <a:p>
            <a:r>
              <a:rPr lang="en-US" sz="3600" dirty="0"/>
              <a:t>Supervisor/Approver </a:t>
            </a:r>
            <a:r>
              <a:rPr lang="en-US" sz="3600" dirty="0" err="1"/>
              <a:t>eApprove</a:t>
            </a:r>
            <a:r>
              <a:rPr lang="en-US" sz="3600" dirty="0"/>
              <a:t> – </a:t>
            </a:r>
            <a:br>
              <a:rPr lang="en-US" sz="3600" dirty="0"/>
            </a:br>
            <a:r>
              <a:rPr lang="en-US" sz="3600" dirty="0"/>
              <a:t>Time Entries Pending</a:t>
            </a:r>
            <a:br>
              <a:rPr lang="en-US" dirty="0"/>
            </a:br>
            <a:r>
              <a:rPr lang="en-US" sz="2200" dirty="0">
                <a:latin typeface="+mn-lt"/>
              </a:rPr>
              <a:t>Once an employee makes a LEO entry, the supervisor will receive the following email:</a:t>
            </a:r>
            <a:br>
              <a:rPr lang="en-US" sz="2200" dirty="0">
                <a:latin typeface="+mn-lt"/>
              </a:rPr>
            </a:br>
            <a:endParaRPr lang="en-US" sz="2200" dirty="0">
              <a:latin typeface="+mn-lt"/>
            </a:endParaRPr>
          </a:p>
        </p:txBody>
      </p:sp>
      <p:pic>
        <p:nvPicPr>
          <p:cNvPr id="1027"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715" y="1689696"/>
            <a:ext cx="5685212" cy="3445205"/>
          </a:xfrm>
          <a:prstGeom prst="rect">
            <a:avLst/>
          </a:prstGeom>
          <a:solidFill>
            <a:srgbClr val="0000FF"/>
          </a:solidFill>
          <a:ln>
            <a:noFill/>
          </a:ln>
        </p:spPr>
      </p:pic>
      <p:cxnSp>
        <p:nvCxnSpPr>
          <p:cNvPr id="5" name="Straight Connector 4"/>
          <p:cNvCxnSpPr/>
          <p:nvPr/>
        </p:nvCxnSpPr>
        <p:spPr>
          <a:xfrm>
            <a:off x="954860" y="483094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Flowchart: Process 21"/>
          <p:cNvSpPr/>
          <p:nvPr/>
        </p:nvSpPr>
        <p:spPr>
          <a:xfrm>
            <a:off x="4809054" y="3955073"/>
            <a:ext cx="1061093" cy="16792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Process 22"/>
          <p:cNvSpPr/>
          <p:nvPr/>
        </p:nvSpPr>
        <p:spPr>
          <a:xfrm>
            <a:off x="4132490" y="3973302"/>
            <a:ext cx="629764" cy="1314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26673" y="5215135"/>
            <a:ext cx="3342500" cy="369332"/>
          </a:xfrm>
          <a:prstGeom prst="rect">
            <a:avLst/>
          </a:prstGeom>
          <a:noFill/>
        </p:spPr>
        <p:txBody>
          <a:bodyPr wrap="square" rtlCol="0">
            <a:spAutoFit/>
          </a:bodyPr>
          <a:lstStyle/>
          <a:p>
            <a:r>
              <a:rPr lang="en-US" dirty="0"/>
              <a:t>Click on this link to proceed </a:t>
            </a:r>
          </a:p>
        </p:txBody>
      </p:sp>
      <p:cxnSp>
        <p:nvCxnSpPr>
          <p:cNvPr id="7" name="Straight Arrow Connector 6"/>
          <p:cNvCxnSpPr>
            <a:cxnSpLocks/>
          </p:cNvCxnSpPr>
          <p:nvPr/>
        </p:nvCxnSpPr>
        <p:spPr>
          <a:xfrm flipV="1">
            <a:off x="4051634" y="5103994"/>
            <a:ext cx="307779" cy="2597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Flowchart: Process 5">
            <a:extLst>
              <a:ext uri="{FF2B5EF4-FFF2-40B4-BE49-F238E27FC236}">
                <a16:creationId xmlns:a16="http://schemas.microsoft.com/office/drawing/2014/main" id="{EF55F177-7477-DE77-8656-EB9A00196606}"/>
              </a:ext>
            </a:extLst>
          </p:cNvPr>
          <p:cNvSpPr/>
          <p:nvPr/>
        </p:nvSpPr>
        <p:spPr>
          <a:xfrm>
            <a:off x="4205524" y="2342266"/>
            <a:ext cx="1207062" cy="13756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D309FEDE-ED66-937D-3566-607839B3C9D4}"/>
              </a:ext>
            </a:extLst>
          </p:cNvPr>
          <p:cNvSpPr/>
          <p:nvPr/>
        </p:nvSpPr>
        <p:spPr>
          <a:xfrm>
            <a:off x="4140411" y="4185006"/>
            <a:ext cx="621843" cy="12227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a:extLst>
              <a:ext uri="{FF2B5EF4-FFF2-40B4-BE49-F238E27FC236}">
                <a16:creationId xmlns:a16="http://schemas.microsoft.com/office/drawing/2014/main" id="{ABBF8897-F8F5-A7EE-9733-8B2B204A2D29}"/>
              </a:ext>
            </a:extLst>
          </p:cNvPr>
          <p:cNvSpPr/>
          <p:nvPr/>
        </p:nvSpPr>
        <p:spPr>
          <a:xfrm>
            <a:off x="4809055" y="4175048"/>
            <a:ext cx="1061093" cy="14219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32CB10D7-0705-118F-5705-56760B90FA0D}"/>
              </a:ext>
            </a:extLst>
          </p:cNvPr>
          <p:cNvSpPr txBox="1"/>
          <p:nvPr/>
        </p:nvSpPr>
        <p:spPr>
          <a:xfrm>
            <a:off x="3815425" y="5786308"/>
            <a:ext cx="5685212" cy="646331"/>
          </a:xfrm>
          <a:prstGeom prst="rect">
            <a:avLst/>
          </a:prstGeom>
          <a:noFill/>
        </p:spPr>
        <p:txBody>
          <a:bodyPr wrap="square" rtlCol="0">
            <a:spAutoFit/>
          </a:bodyPr>
          <a:lstStyle/>
          <a:p>
            <a:pPr algn="ctr"/>
            <a:r>
              <a:rPr lang="en-US" b="1" dirty="0">
                <a:solidFill>
                  <a:srgbClr val="C00000"/>
                </a:solidFill>
              </a:rPr>
              <a:t>Ensure all entries are reviewed and approved promptly</a:t>
            </a:r>
            <a:r>
              <a:rPr lang="en-US" b="1" dirty="0"/>
              <a:t>. </a:t>
            </a:r>
          </a:p>
          <a:p>
            <a:pPr algn="ctr"/>
            <a:r>
              <a:rPr lang="en-US" b="1" dirty="0">
                <a:solidFill>
                  <a:srgbClr val="C00000"/>
                </a:solidFill>
              </a:rPr>
              <a:t>Do not allow entries to auto-approve.</a:t>
            </a:r>
          </a:p>
        </p:txBody>
      </p:sp>
    </p:spTree>
    <p:extLst>
      <p:ext uri="{BB962C8B-B14F-4D97-AF65-F5344CB8AC3E}">
        <p14:creationId xmlns:p14="http://schemas.microsoft.com/office/powerpoint/2010/main" val="3204146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455" y="1"/>
            <a:ext cx="9736569" cy="1824382"/>
          </a:xfrm>
        </p:spPr>
        <p:txBody>
          <a:bodyPr>
            <a:noAutofit/>
          </a:bodyPr>
          <a:lstStyle/>
          <a:p>
            <a:r>
              <a:rPr lang="en-US" sz="2800" dirty="0"/>
              <a:t>Supervisor </a:t>
            </a:r>
            <a:r>
              <a:rPr lang="en-US" sz="2800" dirty="0" err="1"/>
              <a:t>eApprove</a:t>
            </a:r>
            <a:r>
              <a:rPr lang="en-US" sz="2800" dirty="0"/>
              <a:t> – Pending Time Entries</a:t>
            </a:r>
            <a:br>
              <a:rPr lang="en-US" sz="2800" dirty="0"/>
            </a:br>
            <a:r>
              <a:rPr lang="en-US" sz="2800" dirty="0"/>
              <a:t>After clicking the </a:t>
            </a:r>
            <a:r>
              <a:rPr lang="en-US" sz="2800" b="1" dirty="0"/>
              <a:t>Approve CATS</a:t>
            </a:r>
            <a:r>
              <a:rPr lang="en-US" sz="2800" dirty="0"/>
              <a:t> link, you will be directed to the </a:t>
            </a:r>
            <a:r>
              <a:rPr lang="en-US" sz="2800" dirty="0" err="1"/>
              <a:t>LaGov</a:t>
            </a:r>
            <a:r>
              <a:rPr lang="en-US" sz="2800" dirty="0"/>
              <a:t> Logon screen, as shown below:</a:t>
            </a:r>
          </a:p>
        </p:txBody>
      </p:sp>
      <p:pic>
        <p:nvPicPr>
          <p:cNvPr id="4" name="Content Placeholder 3"/>
          <p:cNvPicPr>
            <a:picLocks noGrp="1" noChangeAspect="1"/>
          </p:cNvPicPr>
          <p:nvPr>
            <p:ph idx="1"/>
          </p:nvPr>
        </p:nvPicPr>
        <p:blipFill>
          <a:blip r:embed="rId2"/>
          <a:stretch>
            <a:fillRect/>
          </a:stretch>
        </p:blipFill>
        <p:spPr>
          <a:xfrm>
            <a:off x="2641216" y="1801400"/>
            <a:ext cx="8260490" cy="3255199"/>
          </a:xfrm>
          <a:prstGeom prst="rect">
            <a:avLst/>
          </a:prstGeom>
        </p:spPr>
      </p:pic>
      <p:sp>
        <p:nvSpPr>
          <p:cNvPr id="5" name="Rectangle 4"/>
          <p:cNvSpPr/>
          <p:nvPr/>
        </p:nvSpPr>
        <p:spPr>
          <a:xfrm>
            <a:off x="2805545" y="2743200"/>
            <a:ext cx="688155" cy="207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10791" y="4752417"/>
            <a:ext cx="5549889" cy="369332"/>
          </a:xfrm>
          <a:prstGeom prst="rect">
            <a:avLst/>
          </a:prstGeom>
          <a:noFill/>
        </p:spPr>
        <p:txBody>
          <a:bodyPr wrap="square" rtlCol="0">
            <a:spAutoFit/>
          </a:bodyPr>
          <a:lstStyle/>
          <a:p>
            <a:r>
              <a:rPr lang="en-US" dirty="0"/>
              <a:t>Click the Logon button to proceed </a:t>
            </a:r>
          </a:p>
        </p:txBody>
      </p:sp>
      <p:cxnSp>
        <p:nvCxnSpPr>
          <p:cNvPr id="8" name="Straight Arrow Connector 7"/>
          <p:cNvCxnSpPr>
            <a:cxnSpLocks/>
          </p:cNvCxnSpPr>
          <p:nvPr/>
        </p:nvCxnSpPr>
        <p:spPr>
          <a:xfrm flipV="1">
            <a:off x="2818360" y="4549894"/>
            <a:ext cx="292053" cy="9674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565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06781" y="3587368"/>
            <a:ext cx="8596312" cy="1990184"/>
          </a:xfrm>
          <a:prstGeom prst="rect">
            <a:avLst/>
          </a:prstGeom>
        </p:spPr>
      </p:pic>
      <p:sp>
        <p:nvSpPr>
          <p:cNvPr id="13" name="TextBox 12"/>
          <p:cNvSpPr txBox="1"/>
          <p:nvPr/>
        </p:nvSpPr>
        <p:spPr>
          <a:xfrm>
            <a:off x="2506781" y="5779753"/>
            <a:ext cx="9008918" cy="369332"/>
          </a:xfrm>
          <a:prstGeom prst="rect">
            <a:avLst/>
          </a:prstGeom>
          <a:noFill/>
        </p:spPr>
        <p:txBody>
          <a:bodyPr wrap="square" rtlCol="0">
            <a:spAutoFit/>
          </a:bodyPr>
          <a:lstStyle/>
          <a:p>
            <a:r>
              <a:rPr lang="en-US" sz="1600" dirty="0"/>
              <a:t>You must also verify any notes the employee has added align with the type of leave they are requesting</a:t>
            </a:r>
            <a:r>
              <a:rPr lang="en-US" dirty="0">
                <a:solidFill>
                  <a:schemeClr val="accent1"/>
                </a:solidFill>
              </a:rPr>
              <a:t>.</a:t>
            </a:r>
          </a:p>
        </p:txBody>
      </p:sp>
      <p:sp>
        <p:nvSpPr>
          <p:cNvPr id="20" name="Rectangle 19"/>
          <p:cNvSpPr/>
          <p:nvPr/>
        </p:nvSpPr>
        <p:spPr>
          <a:xfrm>
            <a:off x="4064370" y="5075073"/>
            <a:ext cx="486848" cy="13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070466" y="4823632"/>
            <a:ext cx="480752" cy="8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64371" y="4514408"/>
            <a:ext cx="480752" cy="1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701083" y="5045680"/>
            <a:ext cx="365760" cy="195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701083" y="4782922"/>
            <a:ext cx="365760" cy="166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01083" y="4514408"/>
            <a:ext cx="365761" cy="172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507A5354-E4E2-6CA0-2A71-885CAB36F4C0}"/>
              </a:ext>
            </a:extLst>
          </p:cNvPr>
          <p:cNvSpPr>
            <a:spLocks noChangeArrowheads="1"/>
          </p:cNvSpPr>
          <p:nvPr/>
        </p:nvSpPr>
        <p:spPr bwMode="auto">
          <a:xfrm>
            <a:off x="3579541" y="747132"/>
            <a:ext cx="6321887" cy="275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rPr>
              <a:t>✅ Time Entry Review Checklist (Before Approval/Rejection)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rPr>
              <a:t>Begin and End Times:</a:t>
            </a:r>
            <a:br>
              <a:rPr kumimoji="0" lang="en-US" altLang="en-US" sz="14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chemeClr val="tx1"/>
                </a:solidFill>
                <a:effectLst/>
              </a:rPr>
              <a:t>Confirm that start and end times are accurate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rPr>
              <a:t>AM/PM Designation:</a:t>
            </a:r>
            <a:br>
              <a:rPr kumimoji="0" lang="en-US" altLang="en-US" sz="14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chemeClr val="tx1"/>
                </a:solidFill>
                <a:effectLst/>
              </a:rPr>
              <a:t>Ensure AM and PM are correctly selected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rPr>
              <a:t>Total Hours Match:</a:t>
            </a:r>
            <a:br>
              <a:rPr kumimoji="0" lang="en-US" altLang="en-US" sz="14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chemeClr val="tx1"/>
                </a:solidFill>
                <a:effectLst/>
              </a:rPr>
              <a:t>Verify that the number of hours requested matches the time worked </a:t>
            </a:r>
          </a:p>
          <a:p>
            <a:pPr marL="0" marR="0" lvl="0" indent="0" algn="l" defTabSz="914400" rtl="0" eaLnBrk="0" fontAlgn="base" latinLnBrk="0" hangingPunct="0">
              <a:lnSpc>
                <a:spcPct val="100000"/>
              </a:lnSpc>
              <a:spcBef>
                <a:spcPct val="0"/>
              </a:spcBef>
              <a:spcAft>
                <a:spcPct val="0"/>
              </a:spcAft>
              <a:buClrTx/>
              <a:buSzTx/>
              <a:tabLst/>
            </a:pPr>
            <a:r>
              <a:rPr kumimoji="0" lang="en-US" altLang="en-US" sz="1400" b="0" i="0" u="none" strike="noStrike" cap="none" normalizeH="0" baseline="0" dirty="0">
                <a:ln>
                  <a:noFill/>
                </a:ln>
                <a:solidFill>
                  <a:schemeClr val="tx1"/>
                </a:solidFill>
                <a:effectLst/>
              </a:rPr>
              <a:t>(e.g., 7:00 AM – 3:30 PM with 30-minute lunch = 8 hours)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rPr>
              <a:t> Lunch Breaks are Accounted For:</a:t>
            </a:r>
          </a:p>
          <a:p>
            <a:pPr marL="0" marR="0" lvl="0" indent="0" algn="l" defTabSz="914400" rtl="0" eaLnBrk="0" fontAlgn="base" latinLnBrk="0" hangingPunct="0">
              <a:lnSpc>
                <a:spcPct val="100000"/>
              </a:lnSpc>
              <a:spcBef>
                <a:spcPct val="0"/>
              </a:spcBef>
              <a:spcAft>
                <a:spcPct val="0"/>
              </a:spcAft>
              <a:buClrTx/>
              <a:buSzTx/>
              <a:tabLst/>
            </a:pPr>
            <a:r>
              <a:rPr kumimoji="0" lang="en-US" altLang="en-US" sz="1400" b="1" i="0" u="none" strike="noStrike" cap="none" normalizeH="0" baseline="0" dirty="0">
                <a:ln>
                  <a:noFill/>
                </a:ln>
                <a:solidFill>
                  <a:schemeClr val="tx1"/>
                </a:solidFill>
                <a:effectLst/>
              </a:rPr>
              <a:t> </a:t>
            </a:r>
            <a:r>
              <a:rPr kumimoji="0" lang="en-US" altLang="en-US" sz="1400" b="0" i="0" u="none" strike="noStrike" cap="none" normalizeH="0" baseline="0" dirty="0">
                <a:ln>
                  <a:noFill/>
                </a:ln>
                <a:solidFill>
                  <a:schemeClr val="tx1"/>
                </a:solidFill>
                <a:effectLst/>
              </a:rPr>
              <a:t>Check that lunch has been accounted for is working over 5 hours</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3454A890-CC2B-7DB1-020C-3CEC1729C283}"/>
              </a:ext>
            </a:extLst>
          </p:cNvPr>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75677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909" y="690745"/>
            <a:ext cx="9258300" cy="1362239"/>
          </a:xfrm>
        </p:spPr>
        <p:txBody>
          <a:bodyPr>
            <a:normAutofit fontScale="90000"/>
          </a:bodyPr>
          <a:lstStyle/>
          <a:p>
            <a:r>
              <a:rPr lang="en-US" sz="3200" dirty="0"/>
              <a:t>CATS Approver Page</a:t>
            </a:r>
            <a:br>
              <a:rPr lang="en-US" sz="3200" dirty="0"/>
            </a:br>
            <a:r>
              <a:rPr lang="en-US" sz="3200" dirty="0"/>
              <a:t>Select the approve box if you are satisfied with the entry.</a:t>
            </a:r>
          </a:p>
        </p:txBody>
      </p:sp>
      <p:pic>
        <p:nvPicPr>
          <p:cNvPr id="4" name="Content Placeholder 3"/>
          <p:cNvPicPr>
            <a:picLocks noGrp="1" noChangeAspect="1"/>
          </p:cNvPicPr>
          <p:nvPr>
            <p:ph idx="1"/>
          </p:nvPr>
        </p:nvPicPr>
        <p:blipFill>
          <a:blip r:embed="rId2"/>
          <a:stretch>
            <a:fillRect/>
          </a:stretch>
        </p:blipFill>
        <p:spPr>
          <a:xfrm>
            <a:off x="2893226" y="2316773"/>
            <a:ext cx="8002025" cy="1852597"/>
          </a:xfrm>
          <a:prstGeom prst="rect">
            <a:avLst/>
          </a:prstGeom>
        </p:spPr>
      </p:pic>
      <p:cxnSp>
        <p:nvCxnSpPr>
          <p:cNvPr id="6" name="Straight Arrow Connector 5"/>
          <p:cNvCxnSpPr/>
          <p:nvPr/>
        </p:nvCxnSpPr>
        <p:spPr>
          <a:xfrm flipH="1">
            <a:off x="902208" y="2109216"/>
            <a:ext cx="12192" cy="11338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55028" y="4433159"/>
            <a:ext cx="6752011" cy="1569660"/>
          </a:xfrm>
          <a:prstGeom prst="rect">
            <a:avLst/>
          </a:prstGeom>
          <a:noFill/>
        </p:spPr>
        <p:txBody>
          <a:bodyPr wrap="square" rtlCol="0">
            <a:spAutoFit/>
          </a:bodyPr>
          <a:lstStyle/>
          <a:p>
            <a:r>
              <a:rPr lang="en-US" sz="2400" dirty="0"/>
              <a:t>Select the reject box if you are not satisfied with the entry. Please be sure to also include a note as to why you are rejecting the entry. This will assist the employee in correcting the rejected entry. </a:t>
            </a:r>
          </a:p>
        </p:txBody>
      </p:sp>
      <p:cxnSp>
        <p:nvCxnSpPr>
          <p:cNvPr id="10" name="Straight Arrow Connector 9"/>
          <p:cNvCxnSpPr>
            <a:cxnSpLocks/>
          </p:cNvCxnSpPr>
          <p:nvPr/>
        </p:nvCxnSpPr>
        <p:spPr>
          <a:xfrm flipV="1">
            <a:off x="4686439" y="4020538"/>
            <a:ext cx="0" cy="2976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V="1">
            <a:off x="3844637" y="4020538"/>
            <a:ext cx="0" cy="2976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853547" y="3171923"/>
            <a:ext cx="349550" cy="169302"/>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43356" y="3215990"/>
            <a:ext cx="422217" cy="104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326661" y="3444235"/>
            <a:ext cx="438912" cy="134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860474" y="3688297"/>
            <a:ext cx="363404" cy="152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53547" y="3429000"/>
            <a:ext cx="363404" cy="182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326662" y="3668813"/>
            <a:ext cx="438912" cy="152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93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950" y="78060"/>
            <a:ext cx="9433933" cy="3122546"/>
          </a:xfrm>
        </p:spPr>
        <p:txBody>
          <a:bodyPr>
            <a:normAutofit fontScale="90000"/>
          </a:bodyPr>
          <a:lstStyle/>
          <a:p>
            <a:pPr>
              <a:buNone/>
            </a:pPr>
            <a:br>
              <a:rPr lang="en-US" dirty="0"/>
            </a:br>
            <a:r>
              <a:rPr lang="en-US" sz="2700" b="1" dirty="0"/>
              <a:t>CATS Approver Page</a:t>
            </a:r>
            <a:br>
              <a:rPr lang="en-US" sz="2700" dirty="0"/>
            </a:br>
            <a:r>
              <a:rPr lang="en-US" sz="2700" dirty="0"/>
              <a:t>After you approve or reject time entries, the screen will update as shown below. If there are no remaining entries to review, the message </a:t>
            </a:r>
            <a:br>
              <a:rPr lang="en-US" sz="2700" dirty="0"/>
            </a:br>
            <a:r>
              <a:rPr lang="en-US" sz="2700" b="1" dirty="0"/>
              <a:t>“No data available in table”</a:t>
            </a:r>
            <a:r>
              <a:rPr lang="en-US" sz="2700" dirty="0"/>
              <a:t> will appear.</a:t>
            </a:r>
            <a:br>
              <a:rPr lang="en-US" sz="2700" dirty="0"/>
            </a:br>
            <a:r>
              <a:rPr lang="en-US" sz="2700" dirty="0"/>
              <a:t>At this point, </a:t>
            </a:r>
            <a:r>
              <a:rPr lang="en-US" sz="2700" b="1" dirty="0"/>
              <a:t>no further action is required</a:t>
            </a:r>
            <a:r>
              <a:rPr lang="en-US" dirty="0"/>
              <a:t>.</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270981" y="2851524"/>
            <a:ext cx="10571870" cy="2090369"/>
          </a:xfrm>
          <a:prstGeom prst="rect">
            <a:avLst/>
          </a:prstGeom>
        </p:spPr>
      </p:pic>
    </p:spTree>
    <p:extLst>
      <p:ext uri="{BB962C8B-B14F-4D97-AF65-F5344CB8AC3E}">
        <p14:creationId xmlns:p14="http://schemas.microsoft.com/office/powerpoint/2010/main" val="2543489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0418" y="122663"/>
            <a:ext cx="8715652" cy="959608"/>
          </a:xfrm>
        </p:spPr>
        <p:txBody>
          <a:bodyPr/>
          <a:lstStyle/>
          <a:p>
            <a:r>
              <a:rPr lang="en-US" b="1" dirty="0"/>
              <a:t>CATS E-Certification</a:t>
            </a:r>
          </a:p>
        </p:txBody>
      </p:sp>
      <p:pic>
        <p:nvPicPr>
          <p:cNvPr id="4" name="Content Placeholder 3"/>
          <p:cNvPicPr>
            <a:picLocks noGrp="1" noChangeAspect="1"/>
          </p:cNvPicPr>
          <p:nvPr>
            <p:ph idx="1"/>
          </p:nvPr>
        </p:nvPicPr>
        <p:blipFill>
          <a:blip r:embed="rId2"/>
          <a:stretch>
            <a:fillRect/>
          </a:stretch>
        </p:blipFill>
        <p:spPr>
          <a:xfrm>
            <a:off x="3312615" y="1993683"/>
            <a:ext cx="6789118" cy="478657"/>
          </a:xfrm>
          <a:prstGeom prst="rect">
            <a:avLst/>
          </a:prstGeom>
        </p:spPr>
      </p:pic>
      <p:pic>
        <p:nvPicPr>
          <p:cNvPr id="6" name="Picture 5"/>
          <p:cNvPicPr>
            <a:picLocks noChangeAspect="1"/>
          </p:cNvPicPr>
          <p:nvPr/>
        </p:nvPicPr>
        <p:blipFill>
          <a:blip r:embed="rId3"/>
          <a:stretch>
            <a:fillRect/>
          </a:stretch>
        </p:blipFill>
        <p:spPr>
          <a:xfrm>
            <a:off x="3115012" y="2576666"/>
            <a:ext cx="7508273" cy="1499628"/>
          </a:xfrm>
          <a:prstGeom prst="rect">
            <a:avLst/>
          </a:prstGeom>
        </p:spPr>
      </p:pic>
      <p:sp>
        <p:nvSpPr>
          <p:cNvPr id="8" name="TextBox 7"/>
          <p:cNvSpPr txBox="1"/>
          <p:nvPr/>
        </p:nvSpPr>
        <p:spPr>
          <a:xfrm rot="10800000" flipV="1">
            <a:off x="3211550" y="1100870"/>
            <a:ext cx="7315199" cy="369332"/>
          </a:xfrm>
          <a:prstGeom prst="rect">
            <a:avLst/>
          </a:prstGeom>
          <a:noFill/>
        </p:spPr>
        <p:txBody>
          <a:bodyPr wrap="square" rtlCol="0">
            <a:spAutoFit/>
          </a:bodyPr>
          <a:lstStyle/>
          <a:p>
            <a:pPr algn="ctr"/>
            <a:r>
              <a:rPr lang="en-US" dirty="0"/>
              <a:t>On payroll Monday, every employee will receive the following email</a:t>
            </a:r>
            <a:r>
              <a:rPr lang="en-US" dirty="0">
                <a:solidFill>
                  <a:schemeClr val="accent1"/>
                </a:solidFill>
              </a:rPr>
              <a:t>:</a:t>
            </a:r>
          </a:p>
        </p:txBody>
      </p:sp>
      <p:sp>
        <p:nvSpPr>
          <p:cNvPr id="9" name="TextBox 8"/>
          <p:cNvSpPr txBox="1"/>
          <p:nvPr/>
        </p:nvSpPr>
        <p:spPr>
          <a:xfrm>
            <a:off x="4058827" y="1593032"/>
            <a:ext cx="5620644" cy="369332"/>
          </a:xfrm>
          <a:prstGeom prst="rect">
            <a:avLst/>
          </a:prstGeom>
          <a:noFill/>
        </p:spPr>
        <p:txBody>
          <a:bodyPr wrap="square" rtlCol="0">
            <a:spAutoFit/>
          </a:bodyPr>
          <a:lstStyle/>
          <a:p>
            <a:pPr algn="ctr"/>
            <a:r>
              <a:rPr lang="en-US" dirty="0"/>
              <a:t>Open the email and click the link provided, see below</a:t>
            </a:r>
            <a:r>
              <a:rPr lang="en-US" dirty="0">
                <a:solidFill>
                  <a:schemeClr val="accent1"/>
                </a:solidFill>
              </a:rPr>
              <a:t>:</a:t>
            </a:r>
          </a:p>
        </p:txBody>
      </p:sp>
      <p:sp>
        <p:nvSpPr>
          <p:cNvPr id="11" name="TextBox 10"/>
          <p:cNvSpPr txBox="1"/>
          <p:nvPr/>
        </p:nvSpPr>
        <p:spPr>
          <a:xfrm rot="10800000" flipV="1">
            <a:off x="3480955" y="4747208"/>
            <a:ext cx="2864089" cy="923330"/>
          </a:xfrm>
          <a:prstGeom prst="rect">
            <a:avLst/>
          </a:prstGeom>
          <a:noFill/>
        </p:spPr>
        <p:txBody>
          <a:bodyPr wrap="square" rtlCol="0">
            <a:spAutoFit/>
          </a:bodyPr>
          <a:lstStyle/>
          <a:p>
            <a:pPr algn="ctr"/>
            <a:r>
              <a:rPr lang="en-US" dirty="0"/>
              <a:t>Once you click on the link, you will be prompted to log into your LEO account:</a:t>
            </a:r>
          </a:p>
        </p:txBody>
      </p:sp>
      <p:pic>
        <p:nvPicPr>
          <p:cNvPr id="12" name="Picture 11"/>
          <p:cNvPicPr>
            <a:picLocks noChangeAspect="1"/>
          </p:cNvPicPr>
          <p:nvPr/>
        </p:nvPicPr>
        <p:blipFill>
          <a:blip r:embed="rId4"/>
          <a:stretch>
            <a:fillRect/>
          </a:stretch>
        </p:blipFill>
        <p:spPr>
          <a:xfrm>
            <a:off x="7099862" y="4674985"/>
            <a:ext cx="3523423" cy="1499628"/>
          </a:xfrm>
          <a:prstGeom prst="rect">
            <a:avLst/>
          </a:prstGeom>
        </p:spPr>
      </p:pic>
    </p:spTree>
    <p:extLst>
      <p:ext uri="{BB962C8B-B14F-4D97-AF65-F5344CB8AC3E}">
        <p14:creationId xmlns:p14="http://schemas.microsoft.com/office/powerpoint/2010/main" val="189927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latin typeface="+mn-lt"/>
                <a:ea typeface="+mn-ea"/>
                <a:cs typeface="+mn-cs"/>
              </a:rPr>
              <a:t>Select the pay period (should be the 2nd option down) and click “View Time Statements”</a:t>
            </a:r>
          </a:p>
        </p:txBody>
      </p:sp>
      <p:pic>
        <p:nvPicPr>
          <p:cNvPr id="9" name="Content Placeholder 8"/>
          <p:cNvPicPr>
            <a:picLocks noGrp="1" noChangeAspect="1"/>
          </p:cNvPicPr>
          <p:nvPr>
            <p:ph idx="1"/>
          </p:nvPr>
        </p:nvPicPr>
        <p:blipFill>
          <a:blip r:embed="rId2"/>
          <a:stretch>
            <a:fillRect/>
          </a:stretch>
        </p:blipFill>
        <p:spPr>
          <a:xfrm>
            <a:off x="2073555" y="1880201"/>
            <a:ext cx="8596312" cy="2803793"/>
          </a:xfrm>
          <a:prstGeom prst="rect">
            <a:avLst/>
          </a:prstGeom>
        </p:spPr>
      </p:pic>
      <p:cxnSp>
        <p:nvCxnSpPr>
          <p:cNvPr id="11" name="Straight Arrow Connector 10"/>
          <p:cNvCxnSpPr>
            <a:cxnSpLocks/>
          </p:cNvCxnSpPr>
          <p:nvPr/>
        </p:nvCxnSpPr>
        <p:spPr>
          <a:xfrm flipH="1">
            <a:off x="2426597" y="2297151"/>
            <a:ext cx="1086037" cy="5841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9736509" y="2438399"/>
            <a:ext cx="0" cy="21218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flipH="1">
            <a:off x="3416412" y="4560274"/>
            <a:ext cx="632009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496FA82-3DFB-ED94-FCCE-66F4A8F4020B}"/>
              </a:ext>
            </a:extLst>
          </p:cNvPr>
          <p:cNvCxnSpPr>
            <a:cxnSpLocks/>
          </p:cNvCxnSpPr>
          <p:nvPr/>
        </p:nvCxnSpPr>
        <p:spPr>
          <a:xfrm flipH="1" flipV="1">
            <a:off x="9537280" y="1731395"/>
            <a:ext cx="199229" cy="7688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2350F5B-7DFB-56DD-AE91-92755CD85338}"/>
              </a:ext>
            </a:extLst>
          </p:cNvPr>
          <p:cNvSpPr txBox="1"/>
          <p:nvPr/>
        </p:nvSpPr>
        <p:spPr>
          <a:xfrm rot="10800000" flipV="1">
            <a:off x="3267306" y="5241930"/>
            <a:ext cx="5873901" cy="1200329"/>
          </a:xfrm>
          <a:prstGeom prst="rect">
            <a:avLst/>
          </a:prstGeom>
          <a:noFill/>
        </p:spPr>
        <p:txBody>
          <a:bodyPr wrap="square">
            <a:spAutoFit/>
          </a:bodyPr>
          <a:lstStyle/>
          <a:p>
            <a:pPr algn="ctr"/>
            <a:r>
              <a:rPr lang="en-US" sz="1800" b="0" i="0" u="none" strike="noStrike" baseline="0" dirty="0">
                <a:solidFill>
                  <a:srgbClr val="000000"/>
                </a:solidFill>
              </a:rPr>
              <a:t>Detailed Time Statement – The bi-weekly record of an employee’s attendance and absences. The detailed time statement may also include costing information as it pertains to grants and special projects.</a:t>
            </a:r>
          </a:p>
        </p:txBody>
      </p:sp>
    </p:spTree>
    <p:extLst>
      <p:ext uri="{BB962C8B-B14F-4D97-AF65-F5344CB8AC3E}">
        <p14:creationId xmlns:p14="http://schemas.microsoft.com/office/powerpoint/2010/main" val="53403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836" y="155864"/>
            <a:ext cx="9157685" cy="1015078"/>
          </a:xfrm>
        </p:spPr>
        <p:txBody>
          <a:bodyPr>
            <a:normAutofit/>
          </a:bodyPr>
          <a:lstStyle/>
          <a:p>
            <a:r>
              <a:rPr lang="en-US" sz="2800" dirty="0"/>
              <a:t>Review your time statement for accuracy and click “Certify”. Only select “certify” if entries are correct.</a:t>
            </a:r>
          </a:p>
        </p:txBody>
      </p:sp>
      <p:pic>
        <p:nvPicPr>
          <p:cNvPr id="4" name="Content Placeholder 3"/>
          <p:cNvPicPr>
            <a:picLocks noGrp="1" noChangeAspect="1"/>
          </p:cNvPicPr>
          <p:nvPr>
            <p:ph idx="1"/>
          </p:nvPr>
        </p:nvPicPr>
        <p:blipFill>
          <a:blip r:embed="rId2"/>
          <a:stretch>
            <a:fillRect/>
          </a:stretch>
        </p:blipFill>
        <p:spPr>
          <a:xfrm>
            <a:off x="2107554" y="1365658"/>
            <a:ext cx="8322448" cy="3365041"/>
          </a:xfrm>
          <a:prstGeom prst="rect">
            <a:avLst/>
          </a:prstGeom>
        </p:spPr>
      </p:pic>
      <p:sp>
        <p:nvSpPr>
          <p:cNvPr id="5" name="TextBox 4"/>
          <p:cNvSpPr txBox="1"/>
          <p:nvPr/>
        </p:nvSpPr>
        <p:spPr>
          <a:xfrm>
            <a:off x="1535173" y="4949648"/>
            <a:ext cx="9638349" cy="646331"/>
          </a:xfrm>
          <a:prstGeom prst="rect">
            <a:avLst/>
          </a:prstGeom>
          <a:noFill/>
        </p:spPr>
        <p:txBody>
          <a:bodyPr wrap="square" rtlCol="0">
            <a:spAutoFit/>
          </a:bodyPr>
          <a:lstStyle/>
          <a:p>
            <a:r>
              <a:rPr lang="en-US" b="1" i="0" u="none" strike="noStrike" baseline="0" dirty="0">
                <a:solidFill>
                  <a:srgbClr val="000000"/>
                </a:solidFill>
                <a:latin typeface="Times New Roman" panose="02020603050405020304" pitchFamily="18" charset="0"/>
              </a:rPr>
              <a:t>Certify</a:t>
            </a:r>
            <a:r>
              <a:rPr lang="en-US" b="0" i="0" u="none" strike="noStrike" baseline="0" dirty="0">
                <a:solidFill>
                  <a:srgbClr val="000000"/>
                </a:solidFill>
                <a:latin typeface="Times New Roman" panose="02020603050405020304" pitchFamily="18" charset="0"/>
              </a:rPr>
              <a:t> – An employee shall certify his/her detailed time statement if no corrections need to be  made. </a:t>
            </a:r>
            <a:endParaRPr lang="en-US" dirty="0">
              <a:solidFill>
                <a:srgbClr val="000000"/>
              </a:solidFill>
              <a:latin typeface="Times New Roman" panose="02020603050405020304" pitchFamily="18" charset="0"/>
            </a:endParaRPr>
          </a:p>
          <a:p>
            <a:r>
              <a:rPr lang="en-US" b="1" i="0" u="none" strike="noStrike" baseline="0" dirty="0">
                <a:solidFill>
                  <a:srgbClr val="000000"/>
                </a:solidFill>
                <a:latin typeface="Times New Roman" panose="02020603050405020304" pitchFamily="18" charset="0"/>
              </a:rPr>
              <a:t>Decline </a:t>
            </a:r>
            <a:r>
              <a:rPr lang="en-US" b="0" i="0" u="none" strike="noStrike" baseline="0" dirty="0">
                <a:solidFill>
                  <a:srgbClr val="000000"/>
                </a:solidFill>
                <a:latin typeface="Times New Roman" panose="02020603050405020304" pitchFamily="18" charset="0"/>
              </a:rPr>
              <a:t>– The process by which an employee rejects his/her detailed time statement. </a:t>
            </a:r>
            <a:endParaRPr lang="en-US" dirty="0"/>
          </a:p>
        </p:txBody>
      </p:sp>
      <p:cxnSp>
        <p:nvCxnSpPr>
          <p:cNvPr id="7" name="Straight Connector 6"/>
          <p:cNvCxnSpPr/>
          <p:nvPr/>
        </p:nvCxnSpPr>
        <p:spPr>
          <a:xfrm flipH="1">
            <a:off x="1585099" y="741614"/>
            <a:ext cx="57503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1585099" y="741614"/>
            <a:ext cx="0" cy="38519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585099" y="4593613"/>
            <a:ext cx="35682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944956" y="1816944"/>
            <a:ext cx="545375" cy="112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944957" y="1692136"/>
            <a:ext cx="456166" cy="101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944956" y="1952371"/>
            <a:ext cx="584462" cy="71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cxnSpLocks/>
          </p:cNvCxnSpPr>
          <p:nvPr/>
        </p:nvCxnSpPr>
        <p:spPr>
          <a:xfrm>
            <a:off x="2160134" y="741614"/>
            <a:ext cx="62767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8F1252-CEB4-14BD-0A57-63643799515C}"/>
              </a:ext>
            </a:extLst>
          </p:cNvPr>
          <p:cNvSpPr txBox="1"/>
          <p:nvPr/>
        </p:nvSpPr>
        <p:spPr>
          <a:xfrm>
            <a:off x="2330605" y="5732101"/>
            <a:ext cx="7660888" cy="923330"/>
          </a:xfrm>
          <a:prstGeom prst="rect">
            <a:avLst/>
          </a:prstGeom>
          <a:noFill/>
        </p:spPr>
        <p:txBody>
          <a:bodyPr wrap="square">
            <a:spAutoFit/>
          </a:bodyPr>
          <a:lstStyle/>
          <a:p>
            <a:pPr algn="ctr"/>
            <a:r>
              <a:rPr lang="en-US" b="1" dirty="0"/>
              <a:t>Employees MUST certify time statements by 12 PM on payroll Wednesday.</a:t>
            </a:r>
          </a:p>
          <a:p>
            <a:pPr algn="ctr"/>
            <a:r>
              <a:rPr lang="en-US" b="1" dirty="0"/>
              <a:t>Employees with zero hours are required to certify statement.</a:t>
            </a:r>
          </a:p>
          <a:p>
            <a:endParaRPr lang="en-US" sz="1800" dirty="0"/>
          </a:p>
        </p:txBody>
      </p:sp>
    </p:spTree>
    <p:extLst>
      <p:ext uri="{BB962C8B-B14F-4D97-AF65-F5344CB8AC3E}">
        <p14:creationId xmlns:p14="http://schemas.microsoft.com/office/powerpoint/2010/main" val="3050385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075" y="57101"/>
            <a:ext cx="9684867" cy="1317852"/>
          </a:xfrm>
        </p:spPr>
        <p:txBody>
          <a:bodyPr>
            <a:normAutofit/>
          </a:bodyPr>
          <a:lstStyle/>
          <a:p>
            <a:r>
              <a:rPr lang="en-US" sz="3200" b="1" dirty="0"/>
              <a:t>CATS E-Certification Approval for Supervisor/Approver</a:t>
            </a:r>
            <a:br>
              <a:rPr lang="en-US" sz="1600" dirty="0">
                <a:latin typeface="+mn-lt"/>
              </a:rPr>
            </a:br>
            <a:endParaRPr lang="en-US" sz="1600" b="1" dirty="0">
              <a:latin typeface="+mn-lt"/>
            </a:endParaRPr>
          </a:p>
        </p:txBody>
      </p:sp>
      <p:pic>
        <p:nvPicPr>
          <p:cNvPr id="5" name="Picture 4"/>
          <p:cNvPicPr>
            <a:picLocks noChangeAspect="1"/>
          </p:cNvPicPr>
          <p:nvPr/>
        </p:nvPicPr>
        <p:blipFill>
          <a:blip r:embed="rId2"/>
          <a:stretch>
            <a:fillRect/>
          </a:stretch>
        </p:blipFill>
        <p:spPr>
          <a:xfrm>
            <a:off x="2464760" y="2466279"/>
            <a:ext cx="8104570" cy="903490"/>
          </a:xfrm>
          <a:prstGeom prst="rect">
            <a:avLst/>
          </a:prstGeom>
        </p:spPr>
      </p:pic>
      <p:sp>
        <p:nvSpPr>
          <p:cNvPr id="6" name="Rectangle 5"/>
          <p:cNvSpPr/>
          <p:nvPr/>
        </p:nvSpPr>
        <p:spPr>
          <a:xfrm>
            <a:off x="1537855" y="1043350"/>
            <a:ext cx="9294070" cy="338554"/>
          </a:xfrm>
          <a:prstGeom prst="rect">
            <a:avLst/>
          </a:prstGeom>
        </p:spPr>
        <p:txBody>
          <a:bodyPr wrap="square">
            <a:spAutoFit/>
          </a:bodyPr>
          <a:lstStyle/>
          <a:p>
            <a:pPr algn="ctr"/>
            <a:r>
              <a:rPr lang="en-US" sz="1600" dirty="0"/>
              <a:t>Once an employee certifies their time, the supervisor will receive the following email:</a:t>
            </a:r>
          </a:p>
        </p:txBody>
      </p:sp>
      <p:sp>
        <p:nvSpPr>
          <p:cNvPr id="7" name="Rectangle 6"/>
          <p:cNvSpPr/>
          <p:nvPr/>
        </p:nvSpPr>
        <p:spPr>
          <a:xfrm>
            <a:off x="2656958" y="2052914"/>
            <a:ext cx="5628398" cy="369332"/>
          </a:xfrm>
          <a:prstGeom prst="rect">
            <a:avLst/>
          </a:prstGeom>
        </p:spPr>
        <p:txBody>
          <a:bodyPr wrap="square">
            <a:spAutoFit/>
          </a:bodyPr>
          <a:lstStyle/>
          <a:p>
            <a:r>
              <a:rPr lang="en-US" dirty="0"/>
              <a:t>Open the email and click the link provided, see below:</a:t>
            </a:r>
          </a:p>
        </p:txBody>
      </p:sp>
      <p:pic>
        <p:nvPicPr>
          <p:cNvPr id="8" name="Picture 7"/>
          <p:cNvPicPr>
            <a:picLocks noChangeAspect="1"/>
          </p:cNvPicPr>
          <p:nvPr/>
        </p:nvPicPr>
        <p:blipFill>
          <a:blip r:embed="rId3"/>
          <a:stretch>
            <a:fillRect/>
          </a:stretch>
        </p:blipFill>
        <p:spPr>
          <a:xfrm>
            <a:off x="2566554" y="4324259"/>
            <a:ext cx="7795399" cy="1907098"/>
          </a:xfrm>
          <a:prstGeom prst="rect">
            <a:avLst/>
          </a:prstGeom>
        </p:spPr>
      </p:pic>
      <p:sp>
        <p:nvSpPr>
          <p:cNvPr id="9" name="Rectangle 8"/>
          <p:cNvSpPr/>
          <p:nvPr/>
        </p:nvSpPr>
        <p:spPr>
          <a:xfrm>
            <a:off x="2464760" y="3660706"/>
            <a:ext cx="7281470" cy="646331"/>
          </a:xfrm>
          <a:prstGeom prst="rect">
            <a:avLst/>
          </a:prstGeom>
        </p:spPr>
        <p:txBody>
          <a:bodyPr wrap="square">
            <a:spAutoFit/>
          </a:bodyPr>
          <a:lstStyle/>
          <a:p>
            <a:r>
              <a:rPr lang="en-US" dirty="0"/>
              <a:t>Select the pay period (should be the 2nd option down) for review/approval and click “View Time Statements”</a:t>
            </a:r>
          </a:p>
        </p:txBody>
      </p:sp>
      <p:pic>
        <p:nvPicPr>
          <p:cNvPr id="10" name="Picture 9"/>
          <p:cNvPicPr>
            <a:picLocks noChangeAspect="1"/>
          </p:cNvPicPr>
          <p:nvPr/>
        </p:nvPicPr>
        <p:blipFill>
          <a:blip r:embed="rId4"/>
          <a:stretch>
            <a:fillRect/>
          </a:stretch>
        </p:blipFill>
        <p:spPr>
          <a:xfrm>
            <a:off x="2899064" y="1580192"/>
            <a:ext cx="6708377" cy="451160"/>
          </a:xfrm>
          <a:prstGeom prst="rect">
            <a:avLst/>
          </a:prstGeom>
        </p:spPr>
      </p:pic>
      <p:sp>
        <p:nvSpPr>
          <p:cNvPr id="3" name="Rectangle 2"/>
          <p:cNvSpPr/>
          <p:nvPr/>
        </p:nvSpPr>
        <p:spPr>
          <a:xfrm>
            <a:off x="3465743" y="1686769"/>
            <a:ext cx="981566" cy="126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285356" y="1814176"/>
            <a:ext cx="555524" cy="165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66554" y="2984667"/>
            <a:ext cx="1101437" cy="242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A18E514-B622-36B7-3740-F24E5814C713}"/>
              </a:ext>
            </a:extLst>
          </p:cNvPr>
          <p:cNvSpPr txBox="1"/>
          <p:nvPr/>
        </p:nvSpPr>
        <p:spPr>
          <a:xfrm flipH="1">
            <a:off x="7047571" y="2882626"/>
            <a:ext cx="5006742" cy="369332"/>
          </a:xfrm>
          <a:prstGeom prst="rect">
            <a:avLst/>
          </a:prstGeom>
          <a:noFill/>
        </p:spPr>
        <p:txBody>
          <a:bodyPr wrap="square">
            <a:spAutoFit/>
          </a:bodyPr>
          <a:lstStyle/>
          <a:p>
            <a:r>
              <a:rPr lang="en-US" sz="1800" dirty="0"/>
              <a:t>.</a:t>
            </a:r>
          </a:p>
        </p:txBody>
      </p:sp>
    </p:spTree>
    <p:extLst>
      <p:ext uri="{BB962C8B-B14F-4D97-AF65-F5344CB8AC3E}">
        <p14:creationId xmlns:p14="http://schemas.microsoft.com/office/powerpoint/2010/main" val="320413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229D700-0913-DB5B-2A9B-39CA8A4E64BA}"/>
              </a:ext>
            </a:extLst>
          </p:cNvPr>
          <p:cNvPicPr>
            <a:picLocks noChangeAspect="1"/>
          </p:cNvPicPr>
          <p:nvPr/>
        </p:nvPicPr>
        <p:blipFill>
          <a:blip r:embed="rId2"/>
          <a:stretch>
            <a:fillRect/>
          </a:stretch>
        </p:blipFill>
        <p:spPr>
          <a:xfrm>
            <a:off x="1174739" y="3649307"/>
            <a:ext cx="4464208" cy="524544"/>
          </a:xfrm>
          <a:prstGeom prst="rect">
            <a:avLst/>
          </a:prstGeom>
        </p:spPr>
      </p:pic>
      <p:pic>
        <p:nvPicPr>
          <p:cNvPr id="6" name="Picture 5">
            <a:extLst>
              <a:ext uri="{FF2B5EF4-FFF2-40B4-BE49-F238E27FC236}">
                <a16:creationId xmlns:a16="http://schemas.microsoft.com/office/drawing/2014/main" id="{504387DD-9043-10D2-5CF6-80DBA925EE98}"/>
              </a:ext>
            </a:extLst>
          </p:cNvPr>
          <p:cNvPicPr>
            <a:picLocks noChangeAspect="1"/>
          </p:cNvPicPr>
          <p:nvPr/>
        </p:nvPicPr>
        <p:blipFill>
          <a:blip r:embed="rId3"/>
          <a:stretch>
            <a:fillRect/>
          </a:stretch>
        </p:blipFill>
        <p:spPr>
          <a:xfrm>
            <a:off x="1659361" y="1144582"/>
            <a:ext cx="3494965" cy="2284418"/>
          </a:xfrm>
          <a:prstGeom prst="rect">
            <a:avLst/>
          </a:prstGeom>
        </p:spPr>
      </p:pic>
      <p:graphicFrame>
        <p:nvGraphicFramePr>
          <p:cNvPr id="5" name="Content Placeholder 2">
            <a:extLst>
              <a:ext uri="{FF2B5EF4-FFF2-40B4-BE49-F238E27FC236}">
                <a16:creationId xmlns:a16="http://schemas.microsoft.com/office/drawing/2014/main" id="{36205FB0-7379-196C-D6E2-2745DE8C4D0F}"/>
              </a:ext>
            </a:extLst>
          </p:cNvPr>
          <p:cNvGraphicFramePr>
            <a:graphicFrameLocks noGrp="1"/>
          </p:cNvGraphicFramePr>
          <p:nvPr>
            <p:ph idx="1"/>
            <p:extLst>
              <p:ext uri="{D42A27DB-BD31-4B8C-83A1-F6EECF244321}">
                <p14:modId xmlns:p14="http://schemas.microsoft.com/office/powerpoint/2010/main" val="3168047404"/>
              </p:ext>
            </p:extLst>
          </p:nvPr>
        </p:nvGraphicFramePr>
        <p:xfrm>
          <a:off x="5797953" y="469173"/>
          <a:ext cx="5219308" cy="5162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AAFFC7F3-A854-AD09-7120-7B7CBB344326}"/>
              </a:ext>
            </a:extLst>
          </p:cNvPr>
          <p:cNvSpPr txBox="1"/>
          <p:nvPr/>
        </p:nvSpPr>
        <p:spPr>
          <a:xfrm rot="10800000" flipV="1">
            <a:off x="1371599" y="4449308"/>
            <a:ext cx="4180965" cy="1015663"/>
          </a:xfrm>
          <a:prstGeom prst="rect">
            <a:avLst/>
          </a:prstGeom>
          <a:noFill/>
        </p:spPr>
        <p:txBody>
          <a:bodyPr wrap="square">
            <a:spAutoFit/>
          </a:bodyPr>
          <a:lstStyle/>
          <a:p>
            <a:r>
              <a:rPr lang="en-US" sz="1200" b="0" i="0" u="none" strike="noStrike" baseline="0" dirty="0">
                <a:solidFill>
                  <a:srgbClr val="000000"/>
                </a:solidFill>
              </a:rPr>
              <a:t>LEO (Louisiana Employees Online) – A web-based application which allows an employee to submit his/her bi-weekly time statement. LEO also allows an employee to view and change personnel information, including leave balances, banking information, tax information, and home/mailing addresses. </a:t>
            </a:r>
            <a:endParaRPr lang="en-US" sz="1200" dirty="0"/>
          </a:p>
        </p:txBody>
      </p:sp>
    </p:spTree>
    <p:extLst>
      <p:ext uri="{BB962C8B-B14F-4D97-AF65-F5344CB8AC3E}">
        <p14:creationId xmlns:p14="http://schemas.microsoft.com/office/powerpoint/2010/main" val="3222541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543" y="234616"/>
            <a:ext cx="6264457" cy="817350"/>
          </a:xfrm>
        </p:spPr>
        <p:txBody>
          <a:bodyPr>
            <a:normAutofit/>
          </a:bodyPr>
          <a:lstStyle/>
          <a:p>
            <a:r>
              <a:rPr lang="en-US" sz="1800" dirty="0">
                <a:latin typeface="+mn-lt"/>
                <a:ea typeface="+mn-ea"/>
                <a:cs typeface="+mn-cs"/>
              </a:rPr>
              <a:t>Click on the “X” to pull up the time statement for review:</a:t>
            </a:r>
          </a:p>
        </p:txBody>
      </p:sp>
      <p:pic>
        <p:nvPicPr>
          <p:cNvPr id="6" name="Content Placeholder 5"/>
          <p:cNvPicPr>
            <a:picLocks noGrp="1" noChangeAspect="1"/>
          </p:cNvPicPr>
          <p:nvPr>
            <p:ph idx="1"/>
          </p:nvPr>
        </p:nvPicPr>
        <p:blipFill>
          <a:blip r:embed="rId2"/>
          <a:stretch>
            <a:fillRect/>
          </a:stretch>
        </p:blipFill>
        <p:spPr>
          <a:xfrm>
            <a:off x="1908929" y="1051965"/>
            <a:ext cx="8596312" cy="806187"/>
          </a:xfrm>
          <a:prstGeom prst="rect">
            <a:avLst/>
          </a:prstGeom>
        </p:spPr>
      </p:pic>
      <p:pic>
        <p:nvPicPr>
          <p:cNvPr id="7" name="Picture 6"/>
          <p:cNvPicPr>
            <a:picLocks noChangeAspect="1"/>
          </p:cNvPicPr>
          <p:nvPr/>
        </p:nvPicPr>
        <p:blipFill>
          <a:blip r:embed="rId3"/>
          <a:stretch>
            <a:fillRect/>
          </a:stretch>
        </p:blipFill>
        <p:spPr>
          <a:xfrm>
            <a:off x="1800177" y="2408043"/>
            <a:ext cx="9125130" cy="3176252"/>
          </a:xfrm>
          <a:prstGeom prst="rect">
            <a:avLst/>
          </a:prstGeom>
        </p:spPr>
      </p:pic>
      <p:sp>
        <p:nvSpPr>
          <p:cNvPr id="8" name="Rectangle 7"/>
          <p:cNvSpPr/>
          <p:nvPr/>
        </p:nvSpPr>
        <p:spPr>
          <a:xfrm>
            <a:off x="5041072" y="1961847"/>
            <a:ext cx="6755762" cy="374003"/>
          </a:xfrm>
          <a:prstGeom prst="rect">
            <a:avLst/>
          </a:prstGeom>
        </p:spPr>
        <p:txBody>
          <a:bodyPr wrap="square">
            <a:spAutoFit/>
          </a:bodyPr>
          <a:lstStyle/>
          <a:p>
            <a:r>
              <a:rPr lang="en-US" dirty="0"/>
              <a:t>Review time statement</a:t>
            </a:r>
            <a:r>
              <a:rPr lang="en-US" dirty="0">
                <a:solidFill>
                  <a:schemeClr val="accent1"/>
                </a:solidFill>
              </a:rPr>
              <a:t>:</a:t>
            </a:r>
          </a:p>
        </p:txBody>
      </p:sp>
      <p:sp>
        <p:nvSpPr>
          <p:cNvPr id="3" name="Rectangle 2"/>
          <p:cNvSpPr/>
          <p:nvPr/>
        </p:nvSpPr>
        <p:spPr>
          <a:xfrm>
            <a:off x="4689283" y="1579975"/>
            <a:ext cx="311084" cy="94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178200" y="1601857"/>
            <a:ext cx="490194" cy="103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89335" y="2709059"/>
            <a:ext cx="329938" cy="65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89335" y="2905665"/>
            <a:ext cx="584462" cy="75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89335" y="2781930"/>
            <a:ext cx="459110" cy="123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41072" y="3371850"/>
            <a:ext cx="344520" cy="57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A3C2620-CBF2-A498-84E8-DCBE399ECB44}"/>
              </a:ext>
            </a:extLst>
          </p:cNvPr>
          <p:cNvSpPr txBox="1"/>
          <p:nvPr/>
        </p:nvSpPr>
        <p:spPr>
          <a:xfrm>
            <a:off x="4270663" y="5964382"/>
            <a:ext cx="4821515" cy="659003"/>
          </a:xfrm>
          <a:prstGeom prst="rect">
            <a:avLst/>
          </a:prstGeom>
          <a:noFill/>
        </p:spPr>
        <p:txBody>
          <a:bodyPr wrap="square">
            <a:spAutoFit/>
          </a:bodyPr>
          <a:lstStyle/>
          <a:p>
            <a:r>
              <a:rPr lang="en-US" sz="1800" dirty="0"/>
              <a:t>Supervisors MUST approve all subordinate time statements by 12 PM on payroll  Wednesday</a:t>
            </a:r>
            <a:endParaRPr lang="en-US" dirty="0"/>
          </a:p>
        </p:txBody>
      </p:sp>
    </p:spTree>
    <p:extLst>
      <p:ext uri="{BB962C8B-B14F-4D97-AF65-F5344CB8AC3E}">
        <p14:creationId xmlns:p14="http://schemas.microsoft.com/office/powerpoint/2010/main" val="2989912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532" y="1578121"/>
            <a:ext cx="9841492" cy="860278"/>
          </a:xfrm>
        </p:spPr>
        <p:txBody>
          <a:bodyPr>
            <a:normAutofit/>
          </a:bodyPr>
          <a:lstStyle/>
          <a:p>
            <a:r>
              <a:rPr lang="en-US" sz="1800" dirty="0">
                <a:latin typeface="+mn-lt"/>
                <a:ea typeface="+mn-ea"/>
                <a:cs typeface="+mn-cs"/>
              </a:rPr>
              <a:t>        Once reviewed, return to </a:t>
            </a:r>
            <a:r>
              <a:rPr lang="en-US" sz="1800" dirty="0" err="1">
                <a:latin typeface="+mn-lt"/>
                <a:ea typeface="+mn-ea"/>
                <a:cs typeface="+mn-cs"/>
              </a:rPr>
              <a:t>eApprove</a:t>
            </a:r>
            <a:r>
              <a:rPr lang="en-US" sz="1800" dirty="0">
                <a:latin typeface="+mn-lt"/>
                <a:ea typeface="+mn-ea"/>
                <a:cs typeface="+mn-cs"/>
              </a:rPr>
              <a:t> page and select “Approve” or “Reject” and then “Save”:</a:t>
            </a:r>
          </a:p>
        </p:txBody>
      </p:sp>
      <p:pic>
        <p:nvPicPr>
          <p:cNvPr id="4" name="Content Placeholder 3"/>
          <p:cNvPicPr>
            <a:picLocks noGrp="1" noChangeAspect="1"/>
          </p:cNvPicPr>
          <p:nvPr>
            <p:ph idx="1"/>
          </p:nvPr>
        </p:nvPicPr>
        <p:blipFill>
          <a:blip r:embed="rId2"/>
          <a:stretch>
            <a:fillRect/>
          </a:stretch>
        </p:blipFill>
        <p:spPr>
          <a:xfrm>
            <a:off x="2297151" y="309565"/>
            <a:ext cx="9113066" cy="1479030"/>
          </a:xfrm>
          <a:prstGeom prst="rect">
            <a:avLst/>
          </a:prstGeom>
        </p:spPr>
      </p:pic>
      <p:sp>
        <p:nvSpPr>
          <p:cNvPr id="6" name="Rectangle 5"/>
          <p:cNvSpPr/>
          <p:nvPr/>
        </p:nvSpPr>
        <p:spPr>
          <a:xfrm>
            <a:off x="2648188" y="2636317"/>
            <a:ext cx="8410992" cy="923330"/>
          </a:xfrm>
          <a:prstGeom prst="rect">
            <a:avLst/>
          </a:prstGeom>
        </p:spPr>
        <p:txBody>
          <a:bodyPr wrap="square">
            <a:spAutoFit/>
          </a:bodyPr>
          <a:lstStyle/>
          <a:p>
            <a:pPr algn="ctr"/>
            <a:r>
              <a:rPr lang="en-US" dirty="0"/>
              <a:t> If rejected, the supervisor must enter a reason for the rejection and contact the   employee to correct the entry in CATS or request an </a:t>
            </a:r>
            <a:r>
              <a:rPr lang="en-US" dirty="0" err="1"/>
              <a:t>Eppa</a:t>
            </a:r>
            <a:r>
              <a:rPr lang="en-US" dirty="0"/>
              <a:t> if payroll has closed</a:t>
            </a:r>
            <a:r>
              <a:rPr lang="en-US" dirty="0">
                <a:solidFill>
                  <a:schemeClr val="accent1"/>
                </a:solidFill>
              </a:rPr>
              <a:t>.</a:t>
            </a:r>
          </a:p>
          <a:p>
            <a:pPr algn="ctr"/>
            <a:endParaRPr lang="en-US" dirty="0">
              <a:solidFill>
                <a:schemeClr val="accent1"/>
              </a:solidFill>
            </a:endParaRPr>
          </a:p>
        </p:txBody>
      </p:sp>
      <p:sp>
        <p:nvSpPr>
          <p:cNvPr id="3" name="TextBox 2"/>
          <p:cNvSpPr txBox="1"/>
          <p:nvPr/>
        </p:nvSpPr>
        <p:spPr>
          <a:xfrm>
            <a:off x="2784764" y="3429000"/>
            <a:ext cx="7507369" cy="1754326"/>
          </a:xfrm>
          <a:prstGeom prst="rect">
            <a:avLst/>
          </a:prstGeom>
          <a:noFill/>
        </p:spPr>
        <p:txBody>
          <a:bodyPr wrap="square" rtlCol="0">
            <a:spAutoFit/>
          </a:bodyPr>
          <a:lstStyle/>
          <a:p>
            <a:pPr algn="ctr"/>
            <a:r>
              <a:rPr lang="en-US" dirty="0"/>
              <a:t>Please note: </a:t>
            </a:r>
          </a:p>
          <a:p>
            <a:pPr marL="285750" indent="-285750">
              <a:buFont typeface="Arial" panose="020B0604020202020204" pitchFamily="34" charset="0"/>
              <a:buChar char="•"/>
            </a:pPr>
            <a:r>
              <a:rPr lang="en-US" dirty="0"/>
              <a:t>Supervisors </a:t>
            </a:r>
            <a:r>
              <a:rPr lang="en-US" b="1" u="sng" dirty="0"/>
              <a:t>MUST</a:t>
            </a:r>
            <a:r>
              <a:rPr lang="en-US" dirty="0"/>
              <a:t> mark all timesheets as approved or rejected by 12 PM on payroll Wednesday, even if the employee has not marked the time sheet as certified. </a:t>
            </a:r>
          </a:p>
          <a:p>
            <a:pPr marL="285750" indent="-285750">
              <a:buFont typeface="Arial" panose="020B0604020202020204" pitchFamily="34" charset="0"/>
              <a:buChar char="•"/>
            </a:pPr>
            <a:r>
              <a:rPr lang="en-US" dirty="0"/>
              <a:t>It is the supervisor's responsibility to ensure their employees have certified their timesheets in a timely manner. </a:t>
            </a:r>
          </a:p>
        </p:txBody>
      </p:sp>
      <p:sp>
        <p:nvSpPr>
          <p:cNvPr id="7" name="Rectangle 6"/>
          <p:cNvSpPr/>
          <p:nvPr/>
        </p:nvSpPr>
        <p:spPr>
          <a:xfrm>
            <a:off x="5179923" y="1166713"/>
            <a:ext cx="329938" cy="131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27670" y="1176140"/>
            <a:ext cx="556182" cy="113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0452F2-ED01-EEFC-C117-79BDEA20172F}"/>
              </a:ext>
            </a:extLst>
          </p:cNvPr>
          <p:cNvSpPr txBox="1"/>
          <p:nvPr/>
        </p:nvSpPr>
        <p:spPr>
          <a:xfrm>
            <a:off x="3148445" y="5455227"/>
            <a:ext cx="6431973" cy="944389"/>
          </a:xfrm>
          <a:prstGeom prst="rect">
            <a:avLst/>
          </a:prstGeom>
          <a:noFill/>
        </p:spPr>
        <p:txBody>
          <a:bodyPr wrap="square" rtlCol="0">
            <a:spAutoFit/>
          </a:bodyPr>
          <a:lstStyle/>
          <a:p>
            <a:r>
              <a:rPr lang="en-US" sz="1800" b="0" i="0" u="none" strike="noStrike" baseline="0" dirty="0" err="1">
                <a:solidFill>
                  <a:srgbClr val="000000"/>
                </a:solidFill>
              </a:rPr>
              <a:t>eCertification</a:t>
            </a:r>
            <a:r>
              <a:rPr lang="en-US" sz="1800" b="0" i="0" u="none" strike="noStrike" baseline="0" dirty="0">
                <a:solidFill>
                  <a:srgbClr val="000000"/>
                </a:solidFill>
              </a:rPr>
              <a:t> (</a:t>
            </a:r>
            <a:r>
              <a:rPr lang="en-US" sz="1800" b="0" i="0" u="none" strike="noStrike" baseline="0" dirty="0" err="1">
                <a:solidFill>
                  <a:srgbClr val="000000"/>
                </a:solidFill>
              </a:rPr>
              <a:t>eCertify</a:t>
            </a:r>
            <a:r>
              <a:rPr lang="en-US" sz="1800" b="0" i="0" u="none" strike="noStrike" baseline="0" dirty="0">
                <a:solidFill>
                  <a:srgbClr val="000000"/>
                </a:solidFill>
              </a:rPr>
              <a:t>) – A computer-based process that allows an employee to review, edit notes, and submit for supervisory approval his/her bi-weekly detailed time statement.</a:t>
            </a:r>
            <a:endParaRPr lang="en-US" dirty="0"/>
          </a:p>
        </p:txBody>
      </p:sp>
    </p:spTree>
    <p:extLst>
      <p:ext uri="{BB962C8B-B14F-4D97-AF65-F5344CB8AC3E}">
        <p14:creationId xmlns:p14="http://schemas.microsoft.com/office/powerpoint/2010/main" val="1854683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6839"/>
          </a:xfrm>
        </p:spPr>
        <p:txBody>
          <a:bodyPr>
            <a:normAutofit fontScale="90000"/>
          </a:bodyPr>
          <a:lstStyle/>
          <a:p>
            <a:r>
              <a:rPr lang="en-US" dirty="0"/>
              <a:t>Generating an </a:t>
            </a:r>
            <a:r>
              <a:rPr lang="en-US" dirty="0" err="1"/>
              <a:t>Eppa</a:t>
            </a:r>
            <a:endParaRPr lang="en-US" sz="2800" dirty="0"/>
          </a:p>
        </p:txBody>
      </p:sp>
      <p:sp>
        <p:nvSpPr>
          <p:cNvPr id="4" name="Text Placeholder 3"/>
          <p:cNvSpPr>
            <a:spLocks noGrp="1"/>
          </p:cNvSpPr>
          <p:nvPr>
            <p:ph idx="1"/>
          </p:nvPr>
        </p:nvSpPr>
        <p:spPr>
          <a:xfrm>
            <a:off x="1714500" y="1579417"/>
            <a:ext cx="10183851" cy="3754359"/>
          </a:xfrm>
        </p:spPr>
        <p:txBody>
          <a:bodyPr>
            <a:normAutofit fontScale="92500" lnSpcReduction="20000"/>
          </a:bodyPr>
          <a:lstStyle/>
          <a:p>
            <a:pPr marL="0" indent="0" algn="ctr">
              <a:buNone/>
            </a:pPr>
            <a:r>
              <a:rPr lang="en-US" sz="2000" b="1" dirty="0"/>
              <a:t>All </a:t>
            </a:r>
            <a:r>
              <a:rPr lang="en-US" sz="2000" b="1" dirty="0" err="1"/>
              <a:t>Eppa’s</a:t>
            </a:r>
            <a:r>
              <a:rPr lang="en-US" sz="2000" b="1" dirty="0"/>
              <a:t> are electrically processed. Follow the instructions below to generate an </a:t>
            </a:r>
            <a:r>
              <a:rPr lang="en-US" sz="2000" b="1" dirty="0" err="1"/>
              <a:t>Eppa</a:t>
            </a:r>
            <a:r>
              <a:rPr lang="en-US" sz="2000" b="1" dirty="0"/>
              <a:t>.</a:t>
            </a:r>
            <a:endParaRPr lang="en-US" sz="2800" dirty="0">
              <a:hlinkClick r:id="rId2"/>
            </a:endParaRPr>
          </a:p>
          <a:p>
            <a:pPr marL="0" indent="0" algn="ctr">
              <a:buNone/>
            </a:pPr>
            <a:r>
              <a:rPr lang="en-US" sz="2800" dirty="0">
                <a:hlinkClick r:id="rId2"/>
              </a:rPr>
              <a:t>DCRT's Channel Z (state.la.us)</a:t>
            </a:r>
            <a:endParaRPr lang="en-US" sz="2800" dirty="0"/>
          </a:p>
          <a:p>
            <a:pPr marL="0" indent="0" algn="ctr">
              <a:buNone/>
            </a:pPr>
            <a:endParaRPr lang="en-US" sz="2800" dirty="0"/>
          </a:p>
          <a:p>
            <a:r>
              <a:rPr lang="en-US" sz="2000" b="1" dirty="0"/>
              <a:t>Click Employee Information</a:t>
            </a:r>
          </a:p>
          <a:p>
            <a:r>
              <a:rPr lang="en-US" sz="2000" b="1" dirty="0"/>
              <a:t>Click Human Resources</a:t>
            </a:r>
          </a:p>
          <a:p>
            <a:r>
              <a:rPr lang="en-US" sz="2000" b="1" dirty="0" err="1"/>
              <a:t>Eppa</a:t>
            </a:r>
            <a:r>
              <a:rPr lang="en-US" sz="2000" b="1" dirty="0"/>
              <a:t> Adjustment Form</a:t>
            </a:r>
          </a:p>
          <a:p>
            <a:endParaRPr lang="en-US" sz="2000" b="1" dirty="0"/>
          </a:p>
          <a:p>
            <a:pPr marL="0" indent="0">
              <a:buNone/>
            </a:pPr>
            <a:endParaRPr lang="en-US" sz="2000" b="1" dirty="0"/>
          </a:p>
          <a:p>
            <a:pPr marL="0" indent="0" algn="ctr">
              <a:buNone/>
            </a:pPr>
            <a:r>
              <a:rPr lang="en-US" sz="2000" b="1" u="sng" dirty="0"/>
              <a:t>ALL fields are required, do not leave any field blank. </a:t>
            </a:r>
          </a:p>
          <a:p>
            <a:pPr marL="0" indent="0" algn="ctr">
              <a:buNone/>
            </a:pPr>
            <a:endParaRPr lang="en-US" sz="2000" b="1" dirty="0"/>
          </a:p>
        </p:txBody>
      </p:sp>
      <p:sp>
        <p:nvSpPr>
          <p:cNvPr id="6" name="Text Placeholder 3"/>
          <p:cNvSpPr txBox="1">
            <a:spLocks/>
          </p:cNvSpPr>
          <p:nvPr/>
        </p:nvSpPr>
        <p:spPr>
          <a:xfrm>
            <a:off x="746909" y="5333777"/>
            <a:ext cx="8596667" cy="67402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03028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0038" y="189571"/>
            <a:ext cx="6196265" cy="1085305"/>
          </a:xfrm>
        </p:spPr>
        <p:txBody>
          <a:bodyPr>
            <a:normAutofit/>
          </a:bodyPr>
          <a:lstStyle/>
          <a:p>
            <a:r>
              <a:rPr lang="en-US" dirty="0"/>
              <a:t>Generating an </a:t>
            </a:r>
            <a:r>
              <a:rPr lang="en-US" dirty="0" err="1"/>
              <a:t>Eppa</a:t>
            </a:r>
            <a:endParaRPr lang="en-US" dirty="0"/>
          </a:p>
        </p:txBody>
      </p:sp>
      <p:sp>
        <p:nvSpPr>
          <p:cNvPr id="3" name="Content Placeholder 2"/>
          <p:cNvSpPr>
            <a:spLocks noGrp="1"/>
          </p:cNvSpPr>
          <p:nvPr>
            <p:ph idx="1"/>
          </p:nvPr>
        </p:nvSpPr>
        <p:spPr>
          <a:xfrm>
            <a:off x="1641764" y="997527"/>
            <a:ext cx="9632372" cy="5987953"/>
          </a:xfrm>
        </p:spPr>
        <p:txBody>
          <a:bodyPr>
            <a:normAutofit/>
          </a:bodyPr>
          <a:lstStyle/>
          <a:p>
            <a:pPr marL="0" indent="0">
              <a:buNone/>
            </a:pPr>
            <a:r>
              <a:rPr lang="en-US" sz="1600" dirty="0"/>
              <a:t>The original data side should include EVERYTHING that is currently entered in CATS for the specified date with errors. </a:t>
            </a:r>
          </a:p>
          <a:p>
            <a:pPr>
              <a:buFont typeface="Wingdings" panose="05000000000000000000" pitchFamily="2" charset="2"/>
              <a:buChar char="Ø"/>
            </a:pPr>
            <a:r>
              <a:rPr lang="en-US" sz="1600" dirty="0"/>
              <a:t>If an employee has several entries (i.e. ZA01 &amp; LA, or LB, or K-time, etc.) for the date that needs an adjustment, ALL the entries should be listed, not just the one that needs to be changed.</a:t>
            </a:r>
          </a:p>
          <a:p>
            <a:pPr marL="0" indent="0">
              <a:buNone/>
            </a:pPr>
            <a:r>
              <a:rPr lang="en-US" sz="1600" dirty="0"/>
              <a:t>The correct data side should include EVERYTHING that should be entered for the specified date which contained errors. </a:t>
            </a:r>
          </a:p>
          <a:p>
            <a:pPr>
              <a:buFont typeface="Wingdings" panose="05000000000000000000" pitchFamily="2" charset="2"/>
              <a:buChar char="Ø"/>
            </a:pPr>
            <a:r>
              <a:rPr lang="en-US" sz="1600" dirty="0"/>
              <a:t>If an employee should have several entries (i.e. ZA01 &amp; LA, or LB</a:t>
            </a:r>
            <a:r>
              <a:rPr lang="en-US" sz="1600" i="1" dirty="0"/>
              <a:t>, or K-time, etc.) for the date</a:t>
            </a:r>
            <a:r>
              <a:rPr lang="en-US" sz="1600" dirty="0"/>
              <a:t> that needs an adjustment</a:t>
            </a:r>
            <a:r>
              <a:rPr lang="en-US" sz="1600" i="1" dirty="0"/>
              <a:t>, ALL the entries should be listed, not just the one that needs t</a:t>
            </a:r>
            <a:r>
              <a:rPr lang="en-US" sz="1600" dirty="0"/>
              <a:t>o be changed.</a:t>
            </a:r>
          </a:p>
          <a:p>
            <a:pPr>
              <a:buFont typeface="Wingdings" panose="05000000000000000000" pitchFamily="2" charset="2"/>
              <a:buChar char="Ø"/>
            </a:pPr>
            <a:r>
              <a:rPr lang="en-US" sz="1600" dirty="0"/>
              <a:t>Make sure to include your correct P # along with the correct agency and agency </a:t>
            </a:r>
          </a:p>
          <a:p>
            <a:pPr>
              <a:buFont typeface="Wingdings" panose="05000000000000000000" pitchFamily="2" charset="2"/>
              <a:buChar char="Ø"/>
            </a:pPr>
            <a:r>
              <a:rPr lang="en-US" sz="1600" dirty="0"/>
              <a:t>Submit your request once you have completed the </a:t>
            </a:r>
            <a:r>
              <a:rPr lang="en-US" sz="1600" dirty="0" err="1"/>
              <a:t>Eppa</a:t>
            </a:r>
            <a:r>
              <a:rPr lang="en-US" sz="1600" dirty="0"/>
              <a:t> form. </a:t>
            </a:r>
          </a:p>
          <a:p>
            <a:pPr marL="0" indent="0">
              <a:buNone/>
            </a:pPr>
            <a:r>
              <a:rPr lang="en-US" sz="1600" dirty="0"/>
              <a:t>The completed </a:t>
            </a:r>
            <a:r>
              <a:rPr lang="en-US" sz="1600" dirty="0" err="1"/>
              <a:t>Eppa</a:t>
            </a:r>
            <a:r>
              <a:rPr lang="en-US" sz="1600" dirty="0"/>
              <a:t> form will be emailed to your time administrator (TA) along with the HR Payroll   Department. </a:t>
            </a:r>
          </a:p>
          <a:p>
            <a:pPr marL="0" indent="0">
              <a:buNone/>
            </a:pPr>
            <a:r>
              <a:rPr lang="en-US" sz="1600" dirty="0"/>
              <a:t> Once the request has been completed by your TA, the time approver will need to approve the pending entry.</a:t>
            </a:r>
          </a:p>
          <a:p>
            <a:pPr marL="0" indent="0">
              <a:buNone/>
            </a:pPr>
            <a:r>
              <a:rPr lang="en-US" sz="1600" dirty="0"/>
              <a:t>  HR will post the entry and notify the employee once this has been adjusted to their time statement.</a:t>
            </a:r>
          </a:p>
          <a:p>
            <a:pPr marL="0" indent="0">
              <a:buNone/>
            </a:pPr>
            <a:r>
              <a:rPr lang="en-US" sz="1600" dirty="0"/>
              <a:t>  Please refer to the next slide for an </a:t>
            </a:r>
            <a:r>
              <a:rPr lang="en-US" sz="1600" dirty="0" err="1"/>
              <a:t>Eppa</a:t>
            </a:r>
            <a:r>
              <a:rPr lang="en-US" sz="1600" dirty="0"/>
              <a:t> example</a:t>
            </a:r>
          </a:p>
          <a:p>
            <a:pPr marL="0" indent="0" algn="ctr">
              <a:buNone/>
            </a:pPr>
            <a:r>
              <a:rPr lang="en-US" sz="1600" b="1" dirty="0"/>
              <a:t> *** To avoid a delay in payment, all pending entries must be approved in a timely manner***</a:t>
            </a:r>
          </a:p>
          <a:p>
            <a:endParaRPr lang="en-US" sz="1600" dirty="0"/>
          </a:p>
        </p:txBody>
      </p:sp>
    </p:spTree>
    <p:extLst>
      <p:ext uri="{BB962C8B-B14F-4D97-AF65-F5344CB8AC3E}">
        <p14:creationId xmlns:p14="http://schemas.microsoft.com/office/powerpoint/2010/main" val="3805164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64A1506-10FA-5328-FB7F-F78C17EB69DC}"/>
              </a:ext>
            </a:extLst>
          </p:cNvPr>
          <p:cNvPicPr>
            <a:picLocks noGrp="1" noChangeAspect="1"/>
          </p:cNvPicPr>
          <p:nvPr>
            <p:ph idx="1"/>
          </p:nvPr>
        </p:nvPicPr>
        <p:blipFill>
          <a:blip r:embed="rId2"/>
          <a:stretch>
            <a:fillRect/>
          </a:stretch>
        </p:blipFill>
        <p:spPr>
          <a:xfrm>
            <a:off x="1593096" y="144175"/>
            <a:ext cx="4586032" cy="3908279"/>
          </a:xfrm>
        </p:spPr>
      </p:pic>
      <p:pic>
        <p:nvPicPr>
          <p:cNvPr id="7" name="Picture 6">
            <a:extLst>
              <a:ext uri="{FF2B5EF4-FFF2-40B4-BE49-F238E27FC236}">
                <a16:creationId xmlns:a16="http://schemas.microsoft.com/office/drawing/2014/main" id="{5D9E16AB-5AAB-BF0C-B486-F7ACCBC2B282}"/>
              </a:ext>
            </a:extLst>
          </p:cNvPr>
          <p:cNvPicPr>
            <a:picLocks noChangeAspect="1"/>
          </p:cNvPicPr>
          <p:nvPr/>
        </p:nvPicPr>
        <p:blipFill>
          <a:blip r:embed="rId3"/>
          <a:stretch>
            <a:fillRect/>
          </a:stretch>
        </p:blipFill>
        <p:spPr>
          <a:xfrm>
            <a:off x="6855322" y="144176"/>
            <a:ext cx="4586030" cy="3908278"/>
          </a:xfrm>
          <a:prstGeom prst="rect">
            <a:avLst/>
          </a:prstGeom>
        </p:spPr>
      </p:pic>
      <p:pic>
        <p:nvPicPr>
          <p:cNvPr id="9" name="Picture 8">
            <a:extLst>
              <a:ext uri="{FF2B5EF4-FFF2-40B4-BE49-F238E27FC236}">
                <a16:creationId xmlns:a16="http://schemas.microsoft.com/office/drawing/2014/main" id="{D393D808-B2B0-90B5-70C0-F82523B8917F}"/>
              </a:ext>
            </a:extLst>
          </p:cNvPr>
          <p:cNvPicPr>
            <a:picLocks noChangeAspect="1"/>
          </p:cNvPicPr>
          <p:nvPr/>
        </p:nvPicPr>
        <p:blipFill>
          <a:blip r:embed="rId4"/>
          <a:stretch>
            <a:fillRect/>
          </a:stretch>
        </p:blipFill>
        <p:spPr>
          <a:xfrm>
            <a:off x="3488747" y="4143914"/>
            <a:ext cx="6548870" cy="2569911"/>
          </a:xfrm>
          <a:prstGeom prst="rect">
            <a:avLst/>
          </a:prstGeom>
        </p:spPr>
      </p:pic>
    </p:spTree>
    <p:extLst>
      <p:ext uri="{BB962C8B-B14F-4D97-AF65-F5344CB8AC3E}">
        <p14:creationId xmlns:p14="http://schemas.microsoft.com/office/powerpoint/2010/main" val="1592891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2103"/>
          </a:xfrm>
        </p:spPr>
        <p:txBody>
          <a:bodyPr>
            <a:normAutofit fontScale="90000"/>
          </a:bodyPr>
          <a:lstStyle/>
          <a:p>
            <a:r>
              <a:rPr lang="en-US" dirty="0"/>
              <a:t>         Common Issues to Avoid</a:t>
            </a:r>
            <a:br>
              <a:rPr lang="en-US" dirty="0"/>
            </a:br>
            <a:r>
              <a:rPr lang="en-US" dirty="0"/>
              <a:t> </a:t>
            </a:r>
          </a:p>
        </p:txBody>
      </p:sp>
      <p:sp>
        <p:nvSpPr>
          <p:cNvPr id="3" name="Content Placeholder 2"/>
          <p:cNvSpPr>
            <a:spLocks noGrp="1"/>
          </p:cNvSpPr>
          <p:nvPr>
            <p:ph idx="1"/>
          </p:nvPr>
        </p:nvSpPr>
        <p:spPr>
          <a:xfrm>
            <a:off x="1661531" y="1248936"/>
            <a:ext cx="10309303" cy="4259765"/>
          </a:xfrm>
        </p:spPr>
        <p:txBody>
          <a:bodyPr>
            <a:normAutofit fontScale="40000" lnSpcReduction="20000"/>
          </a:bodyPr>
          <a:lstStyle/>
          <a:p>
            <a:r>
              <a:rPr lang="en-US" sz="4500" dirty="0"/>
              <a:t>Employees entering wrong attendance/absence codes.</a:t>
            </a:r>
          </a:p>
          <a:p>
            <a:r>
              <a:rPr lang="en-US" sz="4500" dirty="0"/>
              <a:t>Employees are frequently entering incorrect codes. Please ensure that the appropriate codes are used.</a:t>
            </a:r>
          </a:p>
          <a:p>
            <a:pPr marL="0" indent="0">
              <a:buNone/>
            </a:pPr>
            <a:r>
              <a:rPr lang="en-US" sz="4500" dirty="0"/>
              <a:t>Frequently used absence codes </a:t>
            </a:r>
            <a:r>
              <a:rPr lang="en-US" sz="4500" b="1" dirty="0"/>
              <a:t>- LA</a:t>
            </a:r>
            <a:r>
              <a:rPr lang="en-US" sz="4500" dirty="0"/>
              <a:t>-annual leave, </a:t>
            </a:r>
            <a:r>
              <a:rPr lang="en-US" sz="4500" b="1" dirty="0"/>
              <a:t>LB</a:t>
            </a:r>
            <a:r>
              <a:rPr lang="en-US" sz="4500" dirty="0"/>
              <a:t>-sick leave, </a:t>
            </a:r>
            <a:r>
              <a:rPr lang="en-US" sz="4500" b="1" dirty="0"/>
              <a:t>LF</a:t>
            </a:r>
            <a:r>
              <a:rPr lang="en-US" sz="4500" dirty="0"/>
              <a:t>-funeral leave, </a:t>
            </a:r>
            <a:r>
              <a:rPr lang="en-US" sz="4500" b="1" dirty="0"/>
              <a:t>LH</a:t>
            </a:r>
            <a:r>
              <a:rPr lang="en-US" sz="4500" dirty="0"/>
              <a:t>-holiday, </a:t>
            </a:r>
            <a:r>
              <a:rPr lang="en-US" sz="4500" b="1" dirty="0"/>
              <a:t>LHDH</a:t>
            </a:r>
            <a:r>
              <a:rPr lang="en-US" sz="4500" dirty="0"/>
              <a:t>-designated holiday, </a:t>
            </a:r>
            <a:r>
              <a:rPr lang="en-US" sz="4500" b="1" dirty="0"/>
              <a:t>LW</a:t>
            </a:r>
            <a:r>
              <a:rPr lang="en-US" sz="4500" dirty="0"/>
              <a:t>-leave without pay, </a:t>
            </a:r>
            <a:r>
              <a:rPr lang="en-US" sz="4500" b="1" dirty="0"/>
              <a:t>LJ</a:t>
            </a:r>
            <a:r>
              <a:rPr lang="en-US" sz="4500" dirty="0"/>
              <a:t>- Jury Duty.</a:t>
            </a:r>
          </a:p>
          <a:p>
            <a:pPr marL="0" indent="0">
              <a:buNone/>
            </a:pPr>
            <a:r>
              <a:rPr lang="en-US" sz="4500" dirty="0"/>
              <a:t>Frequently used attendance codes: </a:t>
            </a:r>
            <a:r>
              <a:rPr lang="en-US" sz="4500" b="1" dirty="0"/>
              <a:t>ZA01</a:t>
            </a:r>
            <a:r>
              <a:rPr lang="en-US" sz="4500" dirty="0"/>
              <a:t>- regular hours, </a:t>
            </a:r>
            <a:r>
              <a:rPr lang="en-US" sz="4500" b="1" dirty="0"/>
              <a:t>ZWAE</a:t>
            </a:r>
            <a:r>
              <a:rPr lang="en-US" sz="4500" dirty="0"/>
              <a:t>- WAE regular hours, </a:t>
            </a:r>
            <a:r>
              <a:rPr lang="en-US" sz="4500" b="1" dirty="0"/>
              <a:t>ZARG</a:t>
            </a:r>
            <a:r>
              <a:rPr lang="en-US" sz="4500" dirty="0"/>
              <a:t>– student regular hours,  </a:t>
            </a:r>
            <a:r>
              <a:rPr lang="en-US" sz="4500" b="1" dirty="0"/>
              <a:t>Z001</a:t>
            </a:r>
            <a:r>
              <a:rPr lang="en-US" sz="4500" dirty="0"/>
              <a:t>-earned k-time, </a:t>
            </a:r>
            <a:r>
              <a:rPr lang="en-US" sz="4500" b="1" dirty="0"/>
              <a:t>On-Cal</a:t>
            </a:r>
            <a:r>
              <a:rPr lang="en-US" sz="4500" dirty="0"/>
              <a:t>l 0062.</a:t>
            </a:r>
          </a:p>
          <a:p>
            <a:r>
              <a:rPr lang="en-US" sz="4500" dirty="0"/>
              <a:t>Employees entering hours not in increments of “.10”.</a:t>
            </a:r>
          </a:p>
          <a:p>
            <a:r>
              <a:rPr lang="en-US" sz="4500" dirty="0"/>
              <a:t>Full-time employees on positive time entry recording less than </a:t>
            </a:r>
            <a:r>
              <a:rPr lang="en-US" sz="4500" b="1" dirty="0"/>
              <a:t>80 hours of payable time</a:t>
            </a:r>
            <a:r>
              <a:rPr lang="en-US" sz="4500" dirty="0"/>
              <a:t> each pay period. </a:t>
            </a:r>
          </a:p>
          <a:p>
            <a:r>
              <a:rPr lang="en-US" sz="4500" dirty="0"/>
              <a:t>Part-time, positive time entry employees not reporting the correct numbers of hours worked.</a:t>
            </a:r>
          </a:p>
          <a:p>
            <a:r>
              <a:rPr lang="en-US" sz="4500" dirty="0"/>
              <a:t>K-time reason not added which is mandatory per PPM # 42</a:t>
            </a:r>
          </a:p>
          <a:p>
            <a:pPr marL="0" indent="0">
              <a:buNone/>
            </a:pPr>
            <a:r>
              <a:rPr lang="en-US" sz="4500" dirty="0"/>
              <a:t>** Inaccurate time reporting can lead to payroll discrepancies and potential compliance issues. </a:t>
            </a:r>
          </a:p>
          <a:p>
            <a:pPr marL="0" indent="0">
              <a:buNone/>
            </a:pPr>
            <a:r>
              <a:rPr lang="en-US" sz="4500" dirty="0"/>
              <a:t>** Please verify all entries before submission.</a:t>
            </a:r>
          </a:p>
          <a:p>
            <a:endParaRPr lang="en-US" sz="2600" dirty="0"/>
          </a:p>
          <a:p>
            <a:pPr marL="0" indent="0">
              <a:buNone/>
            </a:pP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35220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131" y="167268"/>
            <a:ext cx="6501161" cy="1224210"/>
          </a:xfrm>
        </p:spPr>
        <p:txBody>
          <a:bodyPr>
            <a:normAutofit fontScale="90000"/>
          </a:bodyPr>
          <a:lstStyle/>
          <a:p>
            <a:pPr algn="ctr"/>
            <a:r>
              <a:rPr lang="en-US" dirty="0"/>
              <a:t>Electronic Prior Pay Adjustment</a:t>
            </a:r>
          </a:p>
        </p:txBody>
      </p:sp>
      <p:pic>
        <p:nvPicPr>
          <p:cNvPr id="4" name="Content Placeholder 3"/>
          <p:cNvPicPr>
            <a:picLocks noGrp="1" noChangeAspect="1"/>
          </p:cNvPicPr>
          <p:nvPr>
            <p:ph idx="1"/>
          </p:nvPr>
        </p:nvPicPr>
        <p:blipFill>
          <a:blip r:embed="rId2"/>
          <a:stretch>
            <a:fillRect/>
          </a:stretch>
        </p:blipFill>
        <p:spPr>
          <a:xfrm>
            <a:off x="2457882" y="1478951"/>
            <a:ext cx="8106339" cy="3349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5096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449" y="0"/>
            <a:ext cx="10176029" cy="713678"/>
          </a:xfrm>
        </p:spPr>
        <p:txBody>
          <a:bodyPr/>
          <a:lstStyle/>
          <a:p>
            <a:r>
              <a:rPr lang="en-US" dirty="0"/>
              <a:t>Electronic Prior Pay Adjustment</a:t>
            </a:r>
          </a:p>
        </p:txBody>
      </p:sp>
      <p:pic>
        <p:nvPicPr>
          <p:cNvPr id="7" name="Content Placeholder 6"/>
          <p:cNvPicPr>
            <a:picLocks noGrp="1" noChangeAspect="1"/>
          </p:cNvPicPr>
          <p:nvPr>
            <p:ph idx="1"/>
          </p:nvPr>
        </p:nvPicPr>
        <p:blipFill>
          <a:blip r:embed="rId2"/>
          <a:stretch>
            <a:fillRect/>
          </a:stretch>
        </p:blipFill>
        <p:spPr>
          <a:xfrm>
            <a:off x="3069648" y="996522"/>
            <a:ext cx="6654216" cy="2630916"/>
          </a:xfrm>
          <a:prstGeom prst="rect">
            <a:avLst/>
          </a:prstGeom>
        </p:spPr>
      </p:pic>
      <p:pic>
        <p:nvPicPr>
          <p:cNvPr id="5" name="Picture 4"/>
          <p:cNvPicPr>
            <a:picLocks noChangeAspect="1"/>
          </p:cNvPicPr>
          <p:nvPr/>
        </p:nvPicPr>
        <p:blipFill>
          <a:blip r:embed="rId3"/>
          <a:stretch>
            <a:fillRect/>
          </a:stretch>
        </p:blipFill>
        <p:spPr>
          <a:xfrm>
            <a:off x="2661744" y="3748325"/>
            <a:ext cx="7573438" cy="2685928"/>
          </a:xfrm>
          <a:prstGeom prst="rect">
            <a:avLst/>
          </a:prstGeom>
        </p:spPr>
      </p:pic>
    </p:spTree>
    <p:extLst>
      <p:ext uri="{BB962C8B-B14F-4D97-AF65-F5344CB8AC3E}">
        <p14:creationId xmlns:p14="http://schemas.microsoft.com/office/powerpoint/2010/main" val="1952748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690" y="1"/>
            <a:ext cx="10967406" cy="1427356"/>
          </a:xfrm>
        </p:spPr>
        <p:txBody>
          <a:bodyPr>
            <a:normAutofit/>
          </a:bodyPr>
          <a:lstStyle/>
          <a:p>
            <a:r>
              <a:rPr lang="en-US" sz="4400" dirty="0"/>
              <a:t>     Payroll Monday Corrections </a:t>
            </a:r>
            <a:br>
              <a:rPr lang="en-US" sz="3900" dirty="0"/>
            </a:br>
            <a:endParaRPr lang="en-US" sz="2800" dirty="0"/>
          </a:p>
        </p:txBody>
      </p:sp>
      <p:sp>
        <p:nvSpPr>
          <p:cNvPr id="4" name="Text Placeholder 3"/>
          <p:cNvSpPr>
            <a:spLocks noGrp="1"/>
          </p:cNvSpPr>
          <p:nvPr>
            <p:ph type="body" sz="half" idx="2"/>
          </p:nvPr>
        </p:nvSpPr>
        <p:spPr>
          <a:xfrm>
            <a:off x="1460810" y="1059367"/>
            <a:ext cx="10329285" cy="3914077"/>
          </a:xfrm>
        </p:spPr>
        <p:txBody>
          <a:bodyPr>
            <a:noAutofit/>
          </a:bodyPr>
          <a:lstStyle/>
          <a:p>
            <a:pPr algn="ctr"/>
            <a:r>
              <a:rPr lang="en-US" sz="2400" dirty="0"/>
              <a:t>To assure accuracy of employee payments, all corrections should be submitted to your time administrator no later than 11:00 AM on payroll Monday.  </a:t>
            </a:r>
          </a:p>
          <a:p>
            <a:pPr algn="ctr"/>
            <a:r>
              <a:rPr lang="en-US" sz="2400" dirty="0"/>
              <a:t>Failure to submit corrections before the 11:00 AM deadline could result in:</a:t>
            </a:r>
          </a:p>
          <a:p>
            <a:pPr marL="457200" indent="-457200" algn="l">
              <a:buFont typeface="Arial" panose="020B0604020202020204" pitchFamily="34" charset="0"/>
              <a:buChar char="•"/>
            </a:pPr>
            <a:r>
              <a:rPr lang="en-US" sz="2400" dirty="0"/>
              <a:t>Overpayment </a:t>
            </a:r>
          </a:p>
          <a:p>
            <a:pPr marL="457200" indent="-457200" algn="l">
              <a:buFont typeface="Arial" panose="020B0604020202020204" pitchFamily="34" charset="0"/>
              <a:buChar char="•"/>
            </a:pPr>
            <a:r>
              <a:rPr lang="en-US" sz="2400" dirty="0"/>
              <a:t>Underpayment</a:t>
            </a:r>
          </a:p>
          <a:p>
            <a:pPr marL="457200" indent="-457200" algn="l">
              <a:buFont typeface="Arial" panose="020B0604020202020204" pitchFamily="34" charset="0"/>
              <a:buChar char="•"/>
            </a:pPr>
            <a:r>
              <a:rPr lang="en-US" sz="2400" dirty="0"/>
              <a:t>Policy - out of compliance</a:t>
            </a:r>
          </a:p>
        </p:txBody>
      </p:sp>
    </p:spTree>
    <p:extLst>
      <p:ext uri="{BB962C8B-B14F-4D97-AF65-F5344CB8AC3E}">
        <p14:creationId xmlns:p14="http://schemas.microsoft.com/office/powerpoint/2010/main" val="3736598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146" y="289933"/>
            <a:ext cx="10015654" cy="713480"/>
          </a:xfrm>
        </p:spPr>
        <p:txBody>
          <a:bodyPr>
            <a:normAutofit/>
          </a:bodyPr>
          <a:lstStyle/>
          <a:p>
            <a:r>
              <a:rPr lang="en-US" dirty="0"/>
              <a:t>CATS Timeline</a:t>
            </a:r>
          </a:p>
        </p:txBody>
      </p:sp>
      <p:sp>
        <p:nvSpPr>
          <p:cNvPr id="3" name="Content Placeholder 2"/>
          <p:cNvSpPr>
            <a:spLocks noGrp="1"/>
          </p:cNvSpPr>
          <p:nvPr>
            <p:ph idx="1"/>
          </p:nvPr>
        </p:nvSpPr>
        <p:spPr>
          <a:xfrm>
            <a:off x="1672683" y="1003413"/>
            <a:ext cx="10368266" cy="5348836"/>
          </a:xfrm>
        </p:spPr>
        <p:txBody>
          <a:bodyPr>
            <a:noAutofit/>
          </a:bodyPr>
          <a:lstStyle/>
          <a:p>
            <a:pPr marL="342900" indent="-342900">
              <a:lnSpc>
                <a:spcPct val="170000"/>
              </a:lnSpc>
            </a:pPr>
            <a:r>
              <a:rPr lang="en-US" sz="1300" b="1" u="sng" dirty="0"/>
              <a:t>11:59 PM on last Sunday of the pay period</a:t>
            </a:r>
            <a:r>
              <a:rPr lang="en-US" sz="1300" b="1" dirty="0"/>
              <a:t> </a:t>
            </a:r>
            <a:r>
              <a:rPr lang="en-US" sz="1300" dirty="0"/>
              <a:t>- Deadline to enter or correct CATS entries for the current pay period. </a:t>
            </a:r>
          </a:p>
          <a:p>
            <a:pPr marL="342900" indent="-342900">
              <a:lnSpc>
                <a:spcPct val="170000"/>
              </a:lnSpc>
            </a:pPr>
            <a:r>
              <a:rPr lang="en-US" sz="1300" b="1" u="sng" dirty="0"/>
              <a:t>11:00 AM on Payroll Monday</a:t>
            </a:r>
            <a:r>
              <a:rPr lang="en-US" sz="1300" b="1" dirty="0"/>
              <a:t> </a:t>
            </a:r>
            <a:r>
              <a:rPr lang="en-US" sz="1300" dirty="0"/>
              <a:t>– Deadline for Time Administrators to enter </a:t>
            </a:r>
            <a:r>
              <a:rPr lang="en-US" sz="1300" dirty="0" err="1"/>
              <a:t>Eppa</a:t>
            </a:r>
            <a:r>
              <a:rPr lang="en-US" sz="1300" dirty="0"/>
              <a:t> corrections.</a:t>
            </a:r>
          </a:p>
          <a:p>
            <a:pPr marL="342900" indent="-342900">
              <a:lnSpc>
                <a:spcPct val="170000"/>
              </a:lnSpc>
            </a:pPr>
            <a:r>
              <a:rPr lang="en-US" sz="1300" b="1" u="sng" dirty="0"/>
              <a:t>Noon on Payroll Monday</a:t>
            </a:r>
            <a:r>
              <a:rPr lang="en-US" sz="1300" b="1" dirty="0"/>
              <a:t> </a:t>
            </a:r>
            <a:r>
              <a:rPr lang="en-US" sz="1300" dirty="0"/>
              <a:t>– Deadline for supervisors to approve or reject CATS entries for the recent pay period.</a:t>
            </a:r>
          </a:p>
          <a:p>
            <a:pPr marL="342900" indent="-342900">
              <a:lnSpc>
                <a:spcPct val="170000"/>
              </a:lnSpc>
            </a:pPr>
            <a:r>
              <a:rPr lang="en-US" sz="1300" b="1" u="sng" dirty="0"/>
              <a:t>1:00 PM on Payroll Monday</a:t>
            </a:r>
            <a:r>
              <a:rPr lang="en-US" sz="1300" b="1" dirty="0"/>
              <a:t> </a:t>
            </a:r>
            <a:r>
              <a:rPr lang="en-US" sz="1300" dirty="0"/>
              <a:t>- Employees and supervisors can view Detailed Time Statements.</a:t>
            </a:r>
          </a:p>
          <a:p>
            <a:pPr marL="342900" indent="-342900">
              <a:lnSpc>
                <a:spcPct val="170000"/>
              </a:lnSpc>
            </a:pPr>
            <a:r>
              <a:rPr lang="en-US" sz="1300" b="1" u="sng" dirty="0"/>
              <a:t>3:00 PM on Payroll Monday </a:t>
            </a:r>
            <a:r>
              <a:rPr lang="en-US" sz="1300" dirty="0"/>
              <a:t>– HR deadline for </a:t>
            </a:r>
            <a:r>
              <a:rPr lang="en-US" sz="1300" dirty="0" err="1"/>
              <a:t>Eppa</a:t>
            </a:r>
            <a:r>
              <a:rPr lang="en-US" sz="1300" dirty="0"/>
              <a:t> corrections to ensure proper payment.</a:t>
            </a:r>
          </a:p>
          <a:p>
            <a:pPr marL="342900" indent="-342900">
              <a:lnSpc>
                <a:spcPct val="170000"/>
              </a:lnSpc>
            </a:pPr>
            <a:r>
              <a:rPr lang="en-US" sz="1300" b="1" u="sng" dirty="0"/>
              <a:t>Tuesday</a:t>
            </a:r>
            <a:r>
              <a:rPr lang="en-US" sz="1300" dirty="0"/>
              <a:t> – Review remuneration statement in LEO to verify projected payday payment.  </a:t>
            </a:r>
            <a:endParaRPr lang="en-US" sz="1300" u="sng" dirty="0"/>
          </a:p>
          <a:p>
            <a:pPr marL="342900" indent="-342900">
              <a:lnSpc>
                <a:spcPct val="120000"/>
              </a:lnSpc>
            </a:pPr>
            <a:r>
              <a:rPr lang="en-US" sz="1300" b="1" u="sng" dirty="0"/>
              <a:t>Wednesday at Noon</a:t>
            </a:r>
            <a:r>
              <a:rPr lang="en-US" sz="1300" b="1" dirty="0"/>
              <a:t> </a:t>
            </a:r>
            <a:r>
              <a:rPr lang="en-US" sz="1300" dirty="0"/>
              <a:t>-  Deadline for employees to review and eCertify Detailed Time Statements. Only </a:t>
            </a:r>
            <a:r>
              <a:rPr lang="en-US" sz="1300" u="sng" dirty="0"/>
              <a:t>correct</a:t>
            </a:r>
            <a:r>
              <a:rPr lang="en-US" sz="1300" dirty="0"/>
              <a:t> Time Statements should be Certified. Time Statements with errors should be declined and an </a:t>
            </a:r>
            <a:r>
              <a:rPr lang="en-US" sz="1300" dirty="0" err="1"/>
              <a:t>Eppa</a:t>
            </a:r>
            <a:r>
              <a:rPr lang="en-US" sz="1300" dirty="0"/>
              <a:t> must be submitted to your time administrator to correct CATS errors. </a:t>
            </a:r>
          </a:p>
          <a:p>
            <a:pPr>
              <a:lnSpc>
                <a:spcPct val="120000"/>
              </a:lnSpc>
            </a:pPr>
            <a:r>
              <a:rPr lang="en-US" sz="1300" b="1" u="sng" dirty="0"/>
              <a:t>Wednesday at Noon</a:t>
            </a:r>
            <a:r>
              <a:rPr lang="en-US" sz="1300" b="1" dirty="0"/>
              <a:t> </a:t>
            </a:r>
            <a:r>
              <a:rPr lang="en-US" sz="1300" dirty="0"/>
              <a:t>- Deadline for supervisors to review and eApprove Detailed Time Statements. Only correct Time Statements should be Approved. Time Statements with errors should be rejected and an </a:t>
            </a:r>
            <a:r>
              <a:rPr lang="en-US" sz="1300" dirty="0" err="1"/>
              <a:t>Eppa</a:t>
            </a:r>
            <a:r>
              <a:rPr lang="en-US" sz="1300" dirty="0"/>
              <a:t> must be submitted to your time administrator to correct CATS errors. </a:t>
            </a:r>
          </a:p>
          <a:p>
            <a:pPr>
              <a:lnSpc>
                <a:spcPct val="120000"/>
              </a:lnSpc>
            </a:pPr>
            <a:r>
              <a:rPr lang="en-US" sz="1400" b="1" u="sng" dirty="0"/>
              <a:t>Note: If an employee has not eCertified their time, supervisors should review, approve/reject time statements, and add a comment regarding why the approval/rejection was done without the employee’s eCertification. (ex. Employee terminated, out on leave, etc.)  Supervisors/Approvers will be out of compliance if comment has not been added.</a:t>
            </a:r>
          </a:p>
        </p:txBody>
      </p:sp>
    </p:spTree>
    <p:extLst>
      <p:ext uri="{BB962C8B-B14F-4D97-AF65-F5344CB8AC3E}">
        <p14:creationId xmlns:p14="http://schemas.microsoft.com/office/powerpoint/2010/main" val="377702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736843" cy="550127"/>
          </a:xfrm>
        </p:spPr>
        <p:txBody>
          <a:bodyPr>
            <a:normAutofit fontScale="90000"/>
          </a:bodyPr>
          <a:lstStyle/>
          <a:p>
            <a:r>
              <a:rPr lang="en-US" dirty="0"/>
              <a:t>         Logging into LEO  </a:t>
            </a:r>
            <a:br>
              <a:rPr lang="en-US" dirty="0"/>
            </a:br>
            <a:r>
              <a:rPr lang="en-US" dirty="0"/>
              <a:t>            * two options are available* </a:t>
            </a:r>
          </a:p>
        </p:txBody>
      </p:sp>
      <p:sp>
        <p:nvSpPr>
          <p:cNvPr id="3" name="Content Placeholder 2"/>
          <p:cNvSpPr>
            <a:spLocks noGrp="1"/>
          </p:cNvSpPr>
          <p:nvPr>
            <p:ph sz="half" idx="1"/>
          </p:nvPr>
        </p:nvSpPr>
        <p:spPr>
          <a:xfrm>
            <a:off x="1776844" y="1808018"/>
            <a:ext cx="2951019" cy="924792"/>
          </a:xfrm>
        </p:spPr>
        <p:txBody>
          <a:bodyPr>
            <a:normAutofit/>
          </a:bodyPr>
          <a:lstStyle/>
          <a:p>
            <a:r>
              <a:rPr lang="en-US" dirty="0"/>
              <a:t>Channel Z ▶ Click on LEO</a:t>
            </a:r>
          </a:p>
          <a:p>
            <a:endParaRPr lang="en-US" dirty="0"/>
          </a:p>
          <a:p>
            <a:pPr marL="0" indent="0">
              <a:buNone/>
            </a:pPr>
            <a:endParaRPr lang="en-US" dirty="0"/>
          </a:p>
        </p:txBody>
      </p:sp>
      <p:sp>
        <p:nvSpPr>
          <p:cNvPr id="4" name="Content Placeholder 3"/>
          <p:cNvSpPr>
            <a:spLocks noGrp="1"/>
          </p:cNvSpPr>
          <p:nvPr>
            <p:ph sz="half" idx="2"/>
          </p:nvPr>
        </p:nvSpPr>
        <p:spPr>
          <a:xfrm>
            <a:off x="6246874" y="1672936"/>
            <a:ext cx="4570062" cy="1059874"/>
          </a:xfrm>
        </p:spPr>
        <p:txBody>
          <a:bodyPr>
            <a:normAutofit/>
          </a:bodyPr>
          <a:lstStyle/>
          <a:p>
            <a:r>
              <a:rPr lang="en-US" dirty="0"/>
              <a:t>https://leo.doa.louisiana.gov</a:t>
            </a:r>
          </a:p>
          <a:p>
            <a:r>
              <a:rPr lang="en-US" dirty="0"/>
              <a:t>Log into LEO with Username and Password</a:t>
            </a:r>
          </a:p>
          <a:p>
            <a:pPr marL="457200" lvl="1" indent="0">
              <a:buNone/>
            </a:pPr>
            <a:endParaRPr lang="en-US" dirty="0"/>
          </a:p>
        </p:txBody>
      </p:sp>
      <p:pic>
        <p:nvPicPr>
          <p:cNvPr id="6" name="Picture 5"/>
          <p:cNvPicPr>
            <a:picLocks noChangeAspect="1"/>
          </p:cNvPicPr>
          <p:nvPr/>
        </p:nvPicPr>
        <p:blipFill>
          <a:blip r:embed="rId2"/>
          <a:stretch>
            <a:fillRect/>
          </a:stretch>
        </p:blipFill>
        <p:spPr>
          <a:xfrm>
            <a:off x="6246874" y="2893625"/>
            <a:ext cx="4412154" cy="2791100"/>
          </a:xfrm>
          <a:prstGeom prst="rect">
            <a:avLst/>
          </a:prstGeom>
        </p:spPr>
      </p:pic>
      <p:pic>
        <p:nvPicPr>
          <p:cNvPr id="12" name="Picture 11">
            <a:extLst>
              <a:ext uri="{FF2B5EF4-FFF2-40B4-BE49-F238E27FC236}">
                <a16:creationId xmlns:a16="http://schemas.microsoft.com/office/drawing/2014/main" id="{55237ABA-8A7B-6AD3-E933-83DF16799B3B}"/>
              </a:ext>
            </a:extLst>
          </p:cNvPr>
          <p:cNvPicPr>
            <a:picLocks noChangeAspect="1"/>
          </p:cNvPicPr>
          <p:nvPr/>
        </p:nvPicPr>
        <p:blipFill>
          <a:blip r:embed="rId3"/>
          <a:stretch>
            <a:fillRect/>
          </a:stretch>
        </p:blipFill>
        <p:spPr>
          <a:xfrm>
            <a:off x="2019743" y="2987143"/>
            <a:ext cx="3144539" cy="2802387"/>
          </a:xfrm>
          <a:prstGeom prst="rect">
            <a:avLst/>
          </a:prstGeom>
        </p:spPr>
      </p:pic>
    </p:spTree>
    <p:extLst>
      <p:ext uri="{BB962C8B-B14F-4D97-AF65-F5344CB8AC3E}">
        <p14:creationId xmlns:p14="http://schemas.microsoft.com/office/powerpoint/2010/main" val="2606620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819" y="394855"/>
            <a:ext cx="10152206" cy="1344736"/>
          </a:xfrm>
        </p:spPr>
        <p:txBody>
          <a:bodyPr/>
          <a:lstStyle/>
          <a:p>
            <a:r>
              <a:rPr lang="en-US" dirty="0"/>
              <a:t>Best Practices</a:t>
            </a:r>
          </a:p>
        </p:txBody>
      </p:sp>
      <p:sp>
        <p:nvSpPr>
          <p:cNvPr id="3" name="Content Placeholder 2"/>
          <p:cNvSpPr>
            <a:spLocks noGrp="1"/>
          </p:cNvSpPr>
          <p:nvPr>
            <p:ph idx="1"/>
          </p:nvPr>
        </p:nvSpPr>
        <p:spPr>
          <a:xfrm>
            <a:off x="2386361" y="1572323"/>
            <a:ext cx="8140390" cy="4469040"/>
          </a:xfrm>
        </p:spPr>
        <p:txBody>
          <a:bodyPr>
            <a:normAutofit fontScale="92500" lnSpcReduction="10000"/>
          </a:bodyPr>
          <a:lstStyle/>
          <a:p>
            <a:r>
              <a:rPr lang="en-US" dirty="0"/>
              <a:t>To ensure correct reporting and timeliness, supervisors should log into CATS daily to review all employees time entries.</a:t>
            </a:r>
          </a:p>
          <a:p>
            <a:r>
              <a:rPr lang="en-US" dirty="0"/>
              <a:t>If there are any errors or missing entries, have employees correct immediately.</a:t>
            </a:r>
          </a:p>
          <a:p>
            <a:r>
              <a:rPr lang="en-US" dirty="0"/>
              <a:t>WAEs and Students should not make future time entries, rather wait until the end of their shift and enter time worked daily.</a:t>
            </a:r>
          </a:p>
          <a:p>
            <a:r>
              <a:rPr lang="en-US" dirty="0"/>
              <a:t>If a supervisor is out for an extended period, substitutions should be created. This can be completed through LEO.</a:t>
            </a:r>
          </a:p>
          <a:p>
            <a:r>
              <a:rPr lang="en-US" dirty="0"/>
              <a:t>Utilize the comments/notes sections for entry and approval.</a:t>
            </a:r>
          </a:p>
          <a:p>
            <a:r>
              <a:rPr lang="en-US" u="sng" dirty="0"/>
              <a:t>WAE’s and Students should not enter CATS entries on payroll Monday. NO EXCEPTIONS.</a:t>
            </a:r>
          </a:p>
          <a:p>
            <a:endParaRPr lang="en-US" dirty="0"/>
          </a:p>
        </p:txBody>
      </p:sp>
    </p:spTree>
    <p:extLst>
      <p:ext uri="{BB962C8B-B14F-4D97-AF65-F5344CB8AC3E}">
        <p14:creationId xmlns:p14="http://schemas.microsoft.com/office/powerpoint/2010/main" val="1407041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1572" y="103909"/>
            <a:ext cx="6042429" cy="1357143"/>
          </a:xfrm>
        </p:spPr>
        <p:txBody>
          <a:bodyPr/>
          <a:lstStyle/>
          <a:p>
            <a:r>
              <a:rPr lang="en-US" dirty="0"/>
              <a:t>Frequently Asked Questions</a:t>
            </a:r>
          </a:p>
        </p:txBody>
      </p:sp>
      <p:sp>
        <p:nvSpPr>
          <p:cNvPr id="3" name="Content Placeholder 2"/>
          <p:cNvSpPr>
            <a:spLocks noGrp="1"/>
          </p:cNvSpPr>
          <p:nvPr>
            <p:ph idx="1"/>
          </p:nvPr>
        </p:nvSpPr>
        <p:spPr>
          <a:xfrm>
            <a:off x="1579418" y="1267691"/>
            <a:ext cx="9612042" cy="5262316"/>
          </a:xfrm>
        </p:spPr>
        <p:txBody>
          <a:bodyPr>
            <a:normAutofit/>
          </a:bodyPr>
          <a:lstStyle/>
          <a:p>
            <a:pPr marL="0" indent="0">
              <a:buNone/>
            </a:pPr>
            <a:r>
              <a:rPr lang="en-US" sz="1600" b="1" dirty="0"/>
              <a:t>Q: I can’t see the trash can to delete my leave requests even though it has already been approved by my supervisor. How can the request be deleted? </a:t>
            </a:r>
            <a:endParaRPr lang="en-US" sz="1600" dirty="0"/>
          </a:p>
          <a:p>
            <a:pPr marL="0" indent="0">
              <a:buNone/>
            </a:pPr>
            <a:r>
              <a:rPr lang="en-US" sz="1600" dirty="0"/>
              <a:t>A: Employees may only delete entries for the current pay period or future pay periods.  Any requests to delete entries for past pay periods must be submitted via an electronic prior pay period adjustment. Contact your Time Administrator for additional instructions</a:t>
            </a:r>
            <a:r>
              <a:rPr lang="en-US" sz="1600" b="1" dirty="0"/>
              <a:t>.   </a:t>
            </a:r>
          </a:p>
          <a:p>
            <a:pPr marL="0" indent="0">
              <a:buNone/>
            </a:pPr>
            <a:r>
              <a:rPr lang="en-US" sz="1600" b="1" dirty="0"/>
              <a:t>Q: I’m trying to enter my time in CATS, but I keep getting a message stating my personnel number is locked. How can I unlock it? </a:t>
            </a:r>
            <a:endParaRPr lang="en-US" sz="1600" dirty="0"/>
          </a:p>
          <a:p>
            <a:pPr marL="0" indent="0">
              <a:buNone/>
            </a:pPr>
            <a:r>
              <a:rPr lang="en-US" sz="1600" dirty="0"/>
              <a:t>A: First, ensure that you do </a:t>
            </a:r>
            <a:r>
              <a:rPr lang="en-US" sz="1600" b="1" dirty="0"/>
              <a:t>not</a:t>
            </a:r>
            <a:r>
              <a:rPr lang="en-US" sz="1600" dirty="0"/>
              <a:t> have a LEO page open in the background. If that's not the case, please note that </a:t>
            </a:r>
            <a:r>
              <a:rPr lang="en-US" sz="1600" b="1" dirty="0"/>
              <a:t>neither you nor HR can unlock the personnel number immediately</a:t>
            </a:r>
            <a:r>
              <a:rPr lang="en-US" sz="1600" dirty="0"/>
              <a:t>. This lock is a security measure: the system assumes an unauthorized attempt to modify the time file. This can happen if you've navigated extensively within LEO or tried accessing the record shortly after a Time Administrator. . You need to log out, close the browser, and wait 15 to 20 minutes before attempting to log back in. </a:t>
            </a:r>
          </a:p>
          <a:p>
            <a:pPr marL="0" indent="0">
              <a:buNone/>
            </a:pPr>
            <a:r>
              <a:rPr lang="en-US" sz="1600" b="1" dirty="0"/>
              <a:t>Q: Can someone else change my time in LEO for me?</a:t>
            </a:r>
            <a:endParaRPr lang="en-US" sz="1600" dirty="0"/>
          </a:p>
          <a:p>
            <a:pPr marL="0" indent="0">
              <a:buNone/>
            </a:pPr>
            <a:r>
              <a:rPr lang="en-US" sz="1600" dirty="0"/>
              <a:t>A: No. LEO contains personal information (i.e. banking information, insurance coverage, etc.) which can be changed, so you shouldn’t give your LEO login information to anyone. </a:t>
            </a:r>
          </a:p>
          <a:p>
            <a:endParaRPr lang="en-US" sz="1600" dirty="0"/>
          </a:p>
        </p:txBody>
      </p:sp>
    </p:spTree>
    <p:extLst>
      <p:ext uri="{BB962C8B-B14F-4D97-AF65-F5344CB8AC3E}">
        <p14:creationId xmlns:p14="http://schemas.microsoft.com/office/powerpoint/2010/main" val="2290967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444" y="0"/>
            <a:ext cx="6380020" cy="1520687"/>
          </a:xfrm>
        </p:spPr>
        <p:txBody>
          <a:bodyPr/>
          <a:lstStyle/>
          <a:p>
            <a:r>
              <a:rPr lang="en-US" dirty="0"/>
              <a:t>   Frequently Asked Questions</a:t>
            </a:r>
          </a:p>
        </p:txBody>
      </p:sp>
      <p:sp>
        <p:nvSpPr>
          <p:cNvPr id="3" name="Content Placeholder 2"/>
          <p:cNvSpPr>
            <a:spLocks noGrp="1"/>
          </p:cNvSpPr>
          <p:nvPr>
            <p:ph idx="1"/>
          </p:nvPr>
        </p:nvSpPr>
        <p:spPr>
          <a:xfrm>
            <a:off x="1714499" y="2743200"/>
            <a:ext cx="10124415" cy="2545773"/>
          </a:xfrm>
        </p:spPr>
        <p:txBody>
          <a:bodyPr>
            <a:noAutofit/>
          </a:bodyPr>
          <a:lstStyle/>
          <a:p>
            <a:pPr marL="0" indent="0">
              <a:buNone/>
            </a:pPr>
            <a:r>
              <a:rPr lang="en-US" sz="1600" b="1" dirty="0"/>
              <a:t>Q: How far in advance can I request time?</a:t>
            </a:r>
            <a:endParaRPr lang="en-US" sz="1600" dirty="0"/>
          </a:p>
          <a:p>
            <a:pPr marL="0" indent="0">
              <a:buNone/>
            </a:pPr>
            <a:r>
              <a:rPr lang="en-US" sz="1600" dirty="0"/>
              <a:t>A: We recommend employees only enter time for the current pay period. Entering time in future pay period can create several errors for certain actions, including payroll corrections.</a:t>
            </a:r>
          </a:p>
          <a:p>
            <a:pPr marL="0" indent="0">
              <a:buNone/>
            </a:pPr>
            <a:r>
              <a:rPr lang="en-US" sz="1600" dirty="0"/>
              <a:t> </a:t>
            </a:r>
            <a:r>
              <a:rPr lang="en-US" sz="1600" b="1" dirty="0"/>
              <a:t>Q: I am negative time entry, what do I enter in CATS?</a:t>
            </a:r>
            <a:endParaRPr lang="en-US" sz="1600" dirty="0"/>
          </a:p>
          <a:p>
            <a:pPr marL="0" indent="0">
              <a:buNone/>
            </a:pPr>
            <a:r>
              <a:rPr lang="en-US" sz="1600" dirty="0"/>
              <a:t>A: Negative time entry employees do not need to enter their regular work hours because it is already entered for them. The only codes negative time entry employees need to enter are leave codes, proclaimed holidays, k-time, etc. </a:t>
            </a:r>
          </a:p>
          <a:p>
            <a:pPr marL="0" indent="0">
              <a:buNone/>
            </a:pPr>
            <a:r>
              <a:rPr lang="en-US" sz="1600" b="1" dirty="0"/>
              <a:t>Q: I am positive time entry; what do I enter in CATS?</a:t>
            </a:r>
            <a:endParaRPr lang="en-US" sz="1600" dirty="0"/>
          </a:p>
          <a:p>
            <a:pPr marL="0" indent="0">
              <a:buNone/>
            </a:pPr>
            <a:r>
              <a:rPr lang="en-US" sz="1600" dirty="0"/>
              <a:t>A: Positive time entry employees must enter ALL their time. This included regular work hours, leave hours, holiday hours, k-time, etc. </a:t>
            </a:r>
          </a:p>
          <a:p>
            <a:pPr marL="0" indent="0">
              <a:buNone/>
            </a:pPr>
            <a:r>
              <a:rPr lang="en-US" sz="1600" b="1" dirty="0"/>
              <a:t>Q: Are students and WAE’s required to take a lunch? </a:t>
            </a:r>
            <a:endParaRPr lang="en-US" sz="1600" dirty="0"/>
          </a:p>
          <a:p>
            <a:pPr marL="0" indent="0">
              <a:buNone/>
            </a:pPr>
            <a:r>
              <a:rPr lang="en-US" sz="1600" dirty="0"/>
              <a:t>A: Students and WAE’s are required to take a lunch away from their duty station if they are working 5 hours or greater. </a:t>
            </a:r>
          </a:p>
          <a:p>
            <a:pPr marL="0" indent="0">
              <a:buNone/>
            </a:pPr>
            <a:r>
              <a:rPr lang="en-US" sz="1600" b="1" dirty="0"/>
              <a:t>Q: When does the employee enter FMLA leave requests…before or after approval? </a:t>
            </a:r>
            <a:endParaRPr lang="en-US" sz="1600" dirty="0"/>
          </a:p>
          <a:p>
            <a:pPr marL="0" indent="0">
              <a:buNone/>
            </a:pPr>
            <a:r>
              <a:rPr lang="en-US" sz="1600" dirty="0"/>
              <a:t>A: Once they have been approved for intermittent leave and the quota is set up, then they can enter the FMLA related entries of LBFM or LAFM (your leave quota) and FMLB (your FMLA quota). If they do not have a quota, they must use LB or LA until there is approval to set up the quota. An </a:t>
            </a:r>
            <a:r>
              <a:rPr lang="en-US" sz="1600" dirty="0" err="1"/>
              <a:t>Eppa</a:t>
            </a:r>
            <a:r>
              <a:rPr lang="en-US" sz="1600" dirty="0"/>
              <a:t> will need to be submitted to change the past pay period entries when FMLA has been approved.</a:t>
            </a:r>
          </a:p>
          <a:p>
            <a:endParaRPr lang="en-US" sz="1600" dirty="0"/>
          </a:p>
          <a:p>
            <a:endParaRPr lang="en-US" sz="1400" dirty="0"/>
          </a:p>
        </p:txBody>
      </p:sp>
    </p:spTree>
    <p:extLst>
      <p:ext uri="{BB962C8B-B14F-4D97-AF65-F5344CB8AC3E}">
        <p14:creationId xmlns:p14="http://schemas.microsoft.com/office/powerpoint/2010/main" val="3418858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950" y="0"/>
            <a:ext cx="9663074" cy="1471961"/>
          </a:xfrm>
        </p:spPr>
        <p:txBody>
          <a:bodyPr/>
          <a:lstStyle/>
          <a:p>
            <a:r>
              <a:rPr lang="en-US" dirty="0"/>
              <a:t>Frequently Asked Questions</a:t>
            </a:r>
          </a:p>
        </p:txBody>
      </p:sp>
      <p:sp>
        <p:nvSpPr>
          <p:cNvPr id="3" name="Content Placeholder 2"/>
          <p:cNvSpPr>
            <a:spLocks noGrp="1"/>
          </p:cNvSpPr>
          <p:nvPr>
            <p:ph idx="1"/>
          </p:nvPr>
        </p:nvSpPr>
        <p:spPr>
          <a:xfrm>
            <a:off x="1839950" y="1828800"/>
            <a:ext cx="9311270" cy="3869473"/>
          </a:xfrm>
        </p:spPr>
        <p:txBody>
          <a:bodyPr>
            <a:normAutofit fontScale="77500" lnSpcReduction="20000"/>
          </a:bodyPr>
          <a:lstStyle/>
          <a:p>
            <a:pPr marL="0" indent="0">
              <a:buNone/>
            </a:pPr>
            <a:r>
              <a:rPr lang="en-US" sz="2300" b="1" dirty="0"/>
              <a:t>Q: I forgot to add my note to a Z001 entry, and the pay period is closed. What do I do now? </a:t>
            </a:r>
          </a:p>
          <a:p>
            <a:pPr marL="0" indent="0">
              <a:buNone/>
            </a:pPr>
            <a:r>
              <a:rPr lang="en-US" sz="2300" dirty="0"/>
              <a:t>A: During the e-Certification process, you will need to select edit under "WF-CAT 6" for the date with the  k-time or submit an </a:t>
            </a:r>
            <a:r>
              <a:rPr lang="en-US" sz="2300" dirty="0" err="1"/>
              <a:t>Eppa</a:t>
            </a:r>
            <a:r>
              <a:rPr lang="en-US" sz="2300" dirty="0"/>
              <a:t> to your time administrator.</a:t>
            </a:r>
          </a:p>
          <a:p>
            <a:pPr marL="0" indent="0">
              <a:buNone/>
            </a:pPr>
            <a:r>
              <a:rPr lang="en-US" sz="2300" b="1" dirty="0"/>
              <a:t>Q:What is e-Certification and is it necessary? </a:t>
            </a:r>
            <a:endParaRPr lang="en-US" sz="2300" dirty="0"/>
          </a:p>
          <a:p>
            <a:pPr marL="0" indent="0">
              <a:buNone/>
            </a:pPr>
            <a:r>
              <a:rPr lang="en-US" sz="2300" dirty="0"/>
              <a:t>A: e-Certification is a </a:t>
            </a:r>
            <a:r>
              <a:rPr lang="en-US" sz="2300" u="sng" dirty="0"/>
              <a:t>mandatory</a:t>
            </a:r>
            <a:r>
              <a:rPr lang="en-US" sz="2300" dirty="0"/>
              <a:t> electronic process of signing your time sheets for employees and their supervisors. When you and your supervisor certify your Detailed Time Statements, you are both agreeing that what was entered in CATS is what you worked for the pay period. </a:t>
            </a:r>
          </a:p>
          <a:p>
            <a:pPr marL="0" indent="0">
              <a:buNone/>
            </a:pPr>
            <a:r>
              <a:rPr lang="en-US" sz="2300" b="1" dirty="0"/>
              <a:t>Q: An employee is trying to e-Certify their time but is receiving an error stating “Email address cannot be found, contact Human Resources”. </a:t>
            </a:r>
            <a:endParaRPr lang="en-US" sz="2300" dirty="0"/>
          </a:p>
          <a:p>
            <a:pPr marL="0" indent="0">
              <a:buNone/>
            </a:pPr>
            <a:r>
              <a:rPr lang="en-US" sz="2300" dirty="0"/>
              <a:t>A: The employee needs to contact HR with the correct email address. Once this has been corrected, they will be able to certify their time. </a:t>
            </a:r>
          </a:p>
          <a:p>
            <a:pPr marL="0" indent="0">
              <a:buNone/>
            </a:pPr>
            <a:endParaRPr lang="en-US" sz="2300" dirty="0"/>
          </a:p>
          <a:p>
            <a:endParaRPr lang="en-US" dirty="0"/>
          </a:p>
          <a:p>
            <a:endParaRPr lang="en-US" dirty="0"/>
          </a:p>
        </p:txBody>
      </p:sp>
    </p:spTree>
    <p:extLst>
      <p:ext uri="{BB962C8B-B14F-4D97-AF65-F5344CB8AC3E}">
        <p14:creationId xmlns:p14="http://schemas.microsoft.com/office/powerpoint/2010/main" val="2458751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410" y="0"/>
            <a:ext cx="6475044" cy="1450848"/>
          </a:xfrm>
        </p:spPr>
        <p:txBody>
          <a:bodyPr>
            <a:normAutofit/>
          </a:bodyPr>
          <a:lstStyle/>
          <a:p>
            <a:r>
              <a:rPr lang="en-US" dirty="0"/>
              <a:t>Frequently Asked Questions</a:t>
            </a:r>
            <a:br>
              <a:rPr lang="en-US" sz="3200" dirty="0"/>
            </a:br>
            <a:endParaRPr lang="en-US" sz="3200" dirty="0"/>
          </a:p>
        </p:txBody>
      </p:sp>
      <p:sp>
        <p:nvSpPr>
          <p:cNvPr id="3" name="Content Placeholder 2"/>
          <p:cNvSpPr>
            <a:spLocks noGrp="1"/>
          </p:cNvSpPr>
          <p:nvPr>
            <p:ph idx="1"/>
          </p:nvPr>
        </p:nvSpPr>
        <p:spPr>
          <a:xfrm>
            <a:off x="1984917" y="1450848"/>
            <a:ext cx="8520744" cy="4838440"/>
          </a:xfrm>
        </p:spPr>
        <p:txBody>
          <a:bodyPr>
            <a:normAutofit fontScale="85000" lnSpcReduction="20000"/>
          </a:bodyPr>
          <a:lstStyle/>
          <a:p>
            <a:pPr marL="0" indent="0">
              <a:buNone/>
            </a:pPr>
            <a:r>
              <a:rPr lang="en-US" b="1" dirty="0"/>
              <a:t>Q: I’ve noticed an error (either with the number of hours or type of hours coded) on my time statement but CATS is not letting me go back to change it. </a:t>
            </a:r>
            <a:endParaRPr lang="en-US" dirty="0"/>
          </a:p>
          <a:p>
            <a:pPr marL="0" indent="0">
              <a:buNone/>
            </a:pPr>
            <a:r>
              <a:rPr lang="en-US" dirty="0"/>
              <a:t>A: That is because no changes can be made by an employee in CATS after the close of the pay period. You will need to contact your supervisor and time administrator to take the next steps in having the time corrected. </a:t>
            </a:r>
            <a:endParaRPr lang="en-US" b="1" dirty="0"/>
          </a:p>
          <a:p>
            <a:pPr marL="0" indent="0">
              <a:buNone/>
            </a:pPr>
            <a:r>
              <a:rPr lang="en-US" b="1" dirty="0"/>
              <a:t>Q: I mistyped the start and end times on my leave. How do I fix this now that the pay period is closed? </a:t>
            </a:r>
          </a:p>
          <a:p>
            <a:pPr marL="0" indent="0">
              <a:buNone/>
            </a:pPr>
            <a:r>
              <a:rPr lang="en-US" dirty="0"/>
              <a:t>A: If the only error to your time is the time stamps, you will need to select the edit function under the entry with the wrong times and type the correct times in the additional comments section. </a:t>
            </a:r>
          </a:p>
          <a:p>
            <a:pPr marL="0" indent="0">
              <a:buNone/>
            </a:pPr>
            <a:r>
              <a:rPr lang="en-US" b="1" dirty="0"/>
              <a:t>Q: If my time is wrong on my e-certification, should I still certify it?</a:t>
            </a:r>
            <a:endParaRPr lang="en-US" dirty="0"/>
          </a:p>
          <a:p>
            <a:pPr marL="0" indent="0">
              <a:buNone/>
            </a:pPr>
            <a:r>
              <a:rPr lang="en-US" dirty="0"/>
              <a:t>A: No. When you e-certify your timesheet, you are confirming that what is entered is correct. If it is not correct, you should click decline and then contact your supervisor and time administrator for instructions</a:t>
            </a:r>
            <a:r>
              <a:rPr lang="en-US" b="1" dirty="0"/>
              <a:t>. </a:t>
            </a:r>
          </a:p>
          <a:p>
            <a:pPr marL="0" indent="0">
              <a:buNone/>
            </a:pPr>
            <a:endParaRPr lang="en-US" b="1" dirty="0"/>
          </a:p>
          <a:p>
            <a:endParaRPr lang="en-US" dirty="0"/>
          </a:p>
        </p:txBody>
      </p:sp>
    </p:spTree>
    <p:extLst>
      <p:ext uri="{BB962C8B-B14F-4D97-AF65-F5344CB8AC3E}">
        <p14:creationId xmlns:p14="http://schemas.microsoft.com/office/powerpoint/2010/main" val="391068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244" y="-200721"/>
            <a:ext cx="9272780" cy="1405054"/>
          </a:xfrm>
        </p:spPr>
        <p:txBody>
          <a:bodyPr/>
          <a:lstStyle/>
          <a:p>
            <a:r>
              <a:rPr lang="en-US" dirty="0"/>
              <a:t>Frequently Asked Questions</a:t>
            </a:r>
          </a:p>
        </p:txBody>
      </p:sp>
      <p:sp>
        <p:nvSpPr>
          <p:cNvPr id="3" name="Content Placeholder 2"/>
          <p:cNvSpPr>
            <a:spLocks noGrp="1"/>
          </p:cNvSpPr>
          <p:nvPr>
            <p:ph idx="1"/>
          </p:nvPr>
        </p:nvSpPr>
        <p:spPr>
          <a:xfrm>
            <a:off x="2230244" y="1278082"/>
            <a:ext cx="9272780" cy="4711326"/>
          </a:xfrm>
        </p:spPr>
        <p:txBody>
          <a:bodyPr>
            <a:normAutofit lnSpcReduction="10000"/>
          </a:bodyPr>
          <a:lstStyle/>
          <a:p>
            <a:pPr marL="0" indent="0">
              <a:buNone/>
            </a:pPr>
            <a:r>
              <a:rPr lang="en-US" sz="1600" b="1" dirty="0"/>
              <a:t>Q: I was unable to certify/decline my time before 12 PM on Wednesday, and my time statement is locked. What is my next step?</a:t>
            </a:r>
            <a:endParaRPr lang="en-US" sz="1600" dirty="0"/>
          </a:p>
          <a:p>
            <a:pPr marL="0" indent="0">
              <a:buNone/>
            </a:pPr>
            <a:r>
              <a:rPr lang="en-US" sz="1600" dirty="0"/>
              <a:t>A: Contact your time administrator to have it unlocked. Please keep in mind that all timesheets need to be certified, even if the employee fails to act by the Wednesday deadline. </a:t>
            </a:r>
          </a:p>
          <a:p>
            <a:pPr marL="0" indent="0">
              <a:buNone/>
            </a:pPr>
            <a:r>
              <a:rPr lang="en-US" sz="1600" b="1" dirty="0"/>
              <a:t>Q: Monday is a holiday, and I’m usually off on Mondays, do I still get holiday hours?</a:t>
            </a:r>
            <a:endParaRPr lang="en-US" sz="1600" dirty="0"/>
          </a:p>
          <a:p>
            <a:pPr marL="0" indent="0">
              <a:buNone/>
            </a:pPr>
            <a:r>
              <a:rPr lang="en-US" sz="1600" dirty="0"/>
              <a:t>A: Yes, if you are in a position that allows for holiday pay. </a:t>
            </a:r>
            <a:r>
              <a:rPr lang="en-US" sz="1600" dirty="0">
                <a:solidFill>
                  <a:srgbClr val="000000"/>
                </a:solidFill>
                <a:effectLst/>
                <a:ea typeface="Aptos" panose="020B0004020202020204" pitchFamily="34" charset="0"/>
              </a:rPr>
              <a:t>For employees who are normally off that Monday, your designated holiday will be </a:t>
            </a:r>
            <a:r>
              <a:rPr lang="en-US" sz="1600" b="1" u="sng" dirty="0">
                <a:solidFill>
                  <a:srgbClr val="000000"/>
                </a:solidFill>
                <a:effectLst/>
                <a:ea typeface="Aptos" panose="020B0004020202020204" pitchFamily="34" charset="0"/>
              </a:rPr>
              <a:t>either working day that touches either side of the holiday as long as it falls within the same pay period</a:t>
            </a:r>
            <a:r>
              <a:rPr lang="en-US" sz="1600" dirty="0">
                <a:solidFill>
                  <a:srgbClr val="000000"/>
                </a:solidFill>
                <a:effectLst/>
                <a:ea typeface="Aptos" panose="020B0004020202020204" pitchFamily="34" charset="0"/>
              </a:rPr>
              <a:t>.</a:t>
            </a:r>
            <a:r>
              <a:rPr lang="en-US" sz="1600" dirty="0"/>
              <a:t> For the designated holiday, you will use the LHDH code instead of the LH code. If you work on your designated holiday, the designated holiday hours will be coded as LHDH and the hours you work will be coded as Z001 (k-time). Designated LHDH must be within the pay period of the holiday.</a:t>
            </a:r>
          </a:p>
          <a:p>
            <a:pPr marL="0" indent="0">
              <a:buNone/>
            </a:pPr>
            <a:r>
              <a:rPr lang="en-US" sz="1600" b="1" dirty="0"/>
              <a:t>Q: A WAE employee has hours coded as ZA01, not ZWAE.</a:t>
            </a:r>
            <a:endParaRPr lang="en-US" sz="1600" dirty="0"/>
          </a:p>
          <a:p>
            <a:pPr marL="0" indent="0">
              <a:buNone/>
            </a:pPr>
            <a:r>
              <a:rPr lang="en-US" sz="1600" dirty="0"/>
              <a:t>A: WAEs hours will read ZA01 as result of employees not selecting ZWAE as their Attendance type in the drop-down box and instead leaving it blank. When it is left blank and they click check or save, CATS auto fills the entry with ZA01. Employees should delete this entry and re-enter their time and select ZWAE in the drop-down box. If it is after the close of a pay period, contact the supervisor and time administrator to take the next steps in having the time corrected. </a:t>
            </a:r>
            <a:r>
              <a:rPr lang="en-US" sz="1600" b="1" dirty="0"/>
              <a:t> </a:t>
            </a:r>
            <a:endParaRPr lang="en-US" sz="1600" dirty="0"/>
          </a:p>
          <a:p>
            <a:endParaRPr lang="en-US" sz="1600" dirty="0"/>
          </a:p>
        </p:txBody>
      </p:sp>
    </p:spTree>
    <p:extLst>
      <p:ext uri="{BB962C8B-B14F-4D97-AF65-F5344CB8AC3E}">
        <p14:creationId xmlns:p14="http://schemas.microsoft.com/office/powerpoint/2010/main" val="1450551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88818"/>
            <a:ext cx="8596668" cy="733678"/>
          </a:xfrm>
        </p:spPr>
        <p:txBody>
          <a:bodyPr>
            <a:normAutofit/>
          </a:bodyPr>
          <a:lstStyle/>
          <a:p>
            <a:r>
              <a:rPr lang="en-US" u="sng" dirty="0"/>
              <a:t>Forgot Password? Locked?</a:t>
            </a:r>
          </a:p>
        </p:txBody>
      </p:sp>
      <p:sp>
        <p:nvSpPr>
          <p:cNvPr id="3" name="Content Placeholder 2"/>
          <p:cNvSpPr>
            <a:spLocks noGrp="1"/>
          </p:cNvSpPr>
          <p:nvPr>
            <p:ph idx="1"/>
          </p:nvPr>
        </p:nvSpPr>
        <p:spPr>
          <a:xfrm>
            <a:off x="1340426" y="1569027"/>
            <a:ext cx="7349979" cy="4592782"/>
          </a:xfrm>
        </p:spPr>
        <p:txBody>
          <a:bodyPr/>
          <a:lstStyle/>
          <a:p>
            <a:pPr>
              <a:buFont typeface="Wingdings" panose="05000000000000000000" pitchFamily="2" charset="2"/>
              <a:buChar char="Ø"/>
            </a:pPr>
            <a:r>
              <a:rPr lang="en-US" sz="2000" dirty="0"/>
              <a:t>Click the highlighted link ➡ and follow the steps to reset your password</a:t>
            </a:r>
          </a:p>
          <a:p>
            <a:pPr marL="0" indent="0">
              <a:buNone/>
            </a:pPr>
            <a:r>
              <a:rPr lang="en-US" sz="1800" dirty="0"/>
              <a:t>	Please ensure you have access to the email address associated with 	your LEO account. If you no longer have access to your verification 	email address, kindly contact HR for assistance</a:t>
            </a:r>
            <a:endParaRPr lang="en-US" sz="2000" dirty="0"/>
          </a:p>
          <a:p>
            <a:pPr>
              <a:buFont typeface="Wingdings" panose="05000000000000000000" pitchFamily="2" charset="2"/>
              <a:buChar char="Ø"/>
            </a:pPr>
            <a:r>
              <a:rPr lang="en-US" sz="2000" dirty="0"/>
              <a:t>For a step-by-step guide on navigating the password reset process, please refer to the attached supplemental Word document</a:t>
            </a:r>
          </a:p>
          <a:p>
            <a:endParaRPr lang="en-US" dirty="0"/>
          </a:p>
        </p:txBody>
      </p:sp>
      <p:pic>
        <p:nvPicPr>
          <p:cNvPr id="4" name="Picture 3"/>
          <p:cNvPicPr>
            <a:picLocks noChangeAspect="1"/>
          </p:cNvPicPr>
          <p:nvPr/>
        </p:nvPicPr>
        <p:blipFill>
          <a:blip r:embed="rId2"/>
          <a:stretch>
            <a:fillRect/>
          </a:stretch>
        </p:blipFill>
        <p:spPr>
          <a:xfrm>
            <a:off x="8690405" y="1837328"/>
            <a:ext cx="2801940" cy="2007308"/>
          </a:xfrm>
          <a:prstGeom prst="rect">
            <a:avLst/>
          </a:prstGeom>
        </p:spPr>
      </p:pic>
    </p:spTree>
    <p:extLst>
      <p:ext uri="{BB962C8B-B14F-4D97-AF65-F5344CB8AC3E}">
        <p14:creationId xmlns:p14="http://schemas.microsoft.com/office/powerpoint/2010/main" val="303080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p:cNvSpPr>
            <a:spLocks noGrp="1"/>
          </p:cNvSpPr>
          <p:nvPr>
            <p:ph type="title"/>
          </p:nvPr>
        </p:nvSpPr>
        <p:spPr>
          <a:xfrm>
            <a:off x="683609" y="1039091"/>
            <a:ext cx="3566274" cy="4941294"/>
          </a:xfrm>
        </p:spPr>
        <p:txBody>
          <a:bodyPr>
            <a:normAutofit/>
          </a:bodyPr>
          <a:lstStyle/>
          <a:p>
            <a:pPr algn="l"/>
            <a:r>
              <a:rPr lang="en-US" dirty="0"/>
              <a:t>Steps To Reset Password</a:t>
            </a:r>
          </a:p>
        </p:txBody>
      </p:sp>
      <p:cxnSp>
        <p:nvCxnSpPr>
          <p:cNvPr id="36" name="Straight Connector 35">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374572" y="644235"/>
            <a:ext cx="7221683" cy="5922819"/>
          </a:xfrm>
        </p:spPr>
        <p:txBody>
          <a:bodyPr anchor="ctr">
            <a:noAutofit/>
          </a:bodyPr>
          <a:lstStyle/>
          <a:p>
            <a:pPr>
              <a:lnSpc>
                <a:spcPct val="90000"/>
              </a:lnSpc>
            </a:pPr>
            <a:r>
              <a:rPr lang="en-US" sz="1200" dirty="0"/>
              <a:t>1. Go to the LEO or </a:t>
            </a:r>
            <a:r>
              <a:rPr lang="en-US" sz="1200" dirty="0" err="1"/>
              <a:t>LaGov</a:t>
            </a:r>
            <a:r>
              <a:rPr lang="en-US" sz="1200" dirty="0"/>
              <a:t> ERP Login page (</a:t>
            </a:r>
            <a:r>
              <a:rPr lang="en-US" sz="1200" i="1" dirty="0"/>
              <a:t>do not enter anything</a:t>
            </a:r>
            <a:r>
              <a:rPr lang="en-US" sz="1200" dirty="0"/>
              <a:t>). Click “</a:t>
            </a:r>
            <a:r>
              <a:rPr lang="en-US" sz="1200" b="1" dirty="0"/>
              <a:t>Forgot password? Locked?” </a:t>
            </a:r>
            <a:endParaRPr lang="en-US" sz="1200" dirty="0"/>
          </a:p>
          <a:p>
            <a:pPr>
              <a:lnSpc>
                <a:spcPct val="90000"/>
              </a:lnSpc>
            </a:pPr>
            <a:r>
              <a:rPr lang="en-US" sz="1200" b="1" dirty="0"/>
              <a:t>*NOTE: </a:t>
            </a:r>
            <a:r>
              <a:rPr lang="en-US" sz="1200" i="1" dirty="0"/>
              <a:t>You cannot reset your password until you tell the system which of your email addresses to send your access code and any other notifications to. </a:t>
            </a:r>
            <a:endParaRPr lang="en-US" sz="1200" dirty="0"/>
          </a:p>
          <a:p>
            <a:pPr>
              <a:lnSpc>
                <a:spcPct val="90000"/>
              </a:lnSpc>
            </a:pPr>
            <a:r>
              <a:rPr lang="en-US" sz="1200" dirty="0"/>
              <a:t>2. If you have a verification email address saved, click “</a:t>
            </a:r>
            <a:r>
              <a:rPr lang="en-US" sz="1200" b="1" dirty="0"/>
              <a:t>I know my verification email address</a:t>
            </a:r>
            <a:r>
              <a:rPr lang="en-US" sz="1200" dirty="0"/>
              <a:t>” and enter that address to get an access code. If you </a:t>
            </a:r>
            <a:r>
              <a:rPr lang="en-US" sz="1200" u="sng" dirty="0"/>
              <a:t>do not </a:t>
            </a:r>
            <a:r>
              <a:rPr lang="en-US" sz="1200" dirty="0"/>
              <a:t>have a verification email saved, click "</a:t>
            </a:r>
            <a:r>
              <a:rPr lang="en-US" sz="1200" b="1" dirty="0"/>
              <a:t>I want to store my verification email address</a:t>
            </a:r>
            <a:r>
              <a:rPr lang="en-US" sz="1200" dirty="0"/>
              <a:t>". You will be prompted to enter your master data and answer a security question for verification. </a:t>
            </a:r>
          </a:p>
          <a:p>
            <a:pPr>
              <a:lnSpc>
                <a:spcPct val="90000"/>
              </a:lnSpc>
            </a:pPr>
            <a:r>
              <a:rPr lang="en-US" sz="1200" dirty="0"/>
              <a:t> 3. </a:t>
            </a:r>
            <a:r>
              <a:rPr lang="en-US" sz="1200" b="1" dirty="0"/>
              <a:t>Enter an email address </a:t>
            </a:r>
            <a:r>
              <a:rPr lang="en-US" sz="1200" dirty="0"/>
              <a:t>and press “Submit”. Make sure it is an email address that you can easily access. It can be work or personal. Click “Quit” once you get the message “Your verification email has been saved, and a confirmation email has been sent to this address“. </a:t>
            </a:r>
          </a:p>
          <a:p>
            <a:pPr>
              <a:lnSpc>
                <a:spcPct val="90000"/>
              </a:lnSpc>
            </a:pPr>
            <a:r>
              <a:rPr lang="en-US" sz="1200" dirty="0"/>
              <a:t>4. An email will be sent to your verification email address. Open it and click the “</a:t>
            </a:r>
            <a:r>
              <a:rPr lang="en-US" sz="1200" b="1" u="sng" dirty="0"/>
              <a:t>Confirm Email” </a:t>
            </a:r>
            <a:r>
              <a:rPr lang="en-US" sz="1200" dirty="0"/>
              <a:t>link</a:t>
            </a:r>
            <a:r>
              <a:rPr lang="en-US" sz="1200" b="1" dirty="0"/>
              <a:t>. </a:t>
            </a:r>
            <a:r>
              <a:rPr lang="en-US" sz="1200" dirty="0"/>
              <a:t>If successful, a screen is returned that ENTERED, “Your verification email has been confirmed.” To continue, click the “</a:t>
            </a:r>
            <a:r>
              <a:rPr lang="en-US" sz="1200" b="1" dirty="0"/>
              <a:t>Return to Password Maintenance” </a:t>
            </a:r>
            <a:r>
              <a:rPr lang="en-US" sz="1200" dirty="0"/>
              <a:t>link. </a:t>
            </a:r>
          </a:p>
          <a:p>
            <a:pPr>
              <a:lnSpc>
                <a:spcPct val="90000"/>
              </a:lnSpc>
            </a:pPr>
            <a:r>
              <a:rPr lang="en-US" sz="1200" dirty="0"/>
              <a:t> 5. Select the "</a:t>
            </a:r>
            <a:r>
              <a:rPr lang="en-US" sz="1200" b="1" dirty="0"/>
              <a:t>I know my verification email address</a:t>
            </a:r>
            <a:r>
              <a:rPr lang="en-US" sz="1200" dirty="0"/>
              <a:t>" link. Type in your email address. (You will have to enter your Master Data and will be asked a previously set up security question for verification.) </a:t>
            </a:r>
          </a:p>
          <a:p>
            <a:pPr>
              <a:lnSpc>
                <a:spcPct val="90000"/>
              </a:lnSpc>
            </a:pPr>
            <a:r>
              <a:rPr lang="en-US" sz="1200" dirty="0"/>
              <a:t>6. An access code will be sent to this verification email address. </a:t>
            </a:r>
          </a:p>
          <a:p>
            <a:pPr>
              <a:lnSpc>
                <a:spcPct val="90000"/>
              </a:lnSpc>
            </a:pPr>
            <a:r>
              <a:rPr lang="en-US" sz="1200" dirty="0"/>
              <a:t>*DO NOT CLOSE THE WINDOW WHERE THE ACCESS CODE NEEDS TO BE ENTERED, or you will have to start over and request another code. </a:t>
            </a:r>
          </a:p>
          <a:p>
            <a:pPr>
              <a:lnSpc>
                <a:spcPct val="90000"/>
              </a:lnSpc>
            </a:pPr>
            <a:r>
              <a:rPr lang="en-US" sz="1200" dirty="0"/>
              <a:t> 7. Go to your verification email account and find the email that contains your Access Code. Type that value into the “</a:t>
            </a:r>
            <a:r>
              <a:rPr lang="en-US" sz="1200" b="1" dirty="0"/>
              <a:t>Access Code” </a:t>
            </a:r>
            <a:r>
              <a:rPr lang="en-US" sz="1200" dirty="0"/>
              <a:t>field. </a:t>
            </a:r>
          </a:p>
          <a:p>
            <a:pPr>
              <a:lnSpc>
                <a:spcPct val="90000"/>
              </a:lnSpc>
            </a:pPr>
            <a:r>
              <a:rPr lang="en-US" sz="1200" dirty="0"/>
              <a:t>8. Next, you may be prompted to set up two additional security questions. From this screen click “</a:t>
            </a:r>
            <a:r>
              <a:rPr lang="en-US" sz="1200" b="1" dirty="0"/>
              <a:t>Next” to Reset Password</a:t>
            </a:r>
            <a:r>
              <a:rPr lang="en-US" sz="1200" dirty="0"/>
              <a:t>. </a:t>
            </a:r>
            <a:r>
              <a:rPr lang="en-US" sz="1200" i="1" dirty="0"/>
              <a:t>(If you do not wish to save a new password, instead select </a:t>
            </a:r>
            <a:r>
              <a:rPr lang="en-US" sz="1200" dirty="0"/>
              <a:t>“</a:t>
            </a:r>
            <a:r>
              <a:rPr lang="en-US" sz="1200" b="1" dirty="0"/>
              <a:t>Save &amp; Quit”</a:t>
            </a:r>
            <a:r>
              <a:rPr lang="en-US" sz="1200" dirty="0"/>
              <a:t>.) </a:t>
            </a:r>
          </a:p>
          <a:p>
            <a:pPr>
              <a:lnSpc>
                <a:spcPct val="90000"/>
              </a:lnSpc>
            </a:pPr>
            <a:r>
              <a:rPr lang="en-US" sz="1200" dirty="0"/>
              <a:t>9. Type in your new password. Be sure to read the requirements. Keep in mind that it must be different from your </a:t>
            </a:r>
            <a:r>
              <a:rPr lang="en-US" sz="1200" b="1" dirty="0"/>
              <a:t>last 24 </a:t>
            </a:r>
            <a:r>
              <a:rPr lang="en-US" sz="1200" dirty="0"/>
              <a:t>passwords. </a:t>
            </a:r>
            <a:r>
              <a:rPr lang="en-US" sz="1200" dirty="0">
                <a:solidFill>
                  <a:srgbClr val="000000"/>
                </a:solidFill>
                <a:effectLst/>
                <a:ea typeface="Aptos" panose="020B0004020202020204" pitchFamily="34" charset="0"/>
              </a:rPr>
              <a:t>Must contain a special character (, !@#$%^&amp;*()-_+{[=\|/:;}]&lt;&gt;)                                    Must contain at least 1 lowercase letter</a:t>
            </a:r>
          </a:p>
          <a:p>
            <a:pPr marL="0" indent="0">
              <a:lnSpc>
                <a:spcPct val="90000"/>
              </a:lnSpc>
              <a:buNone/>
            </a:pPr>
            <a:r>
              <a:rPr lang="en-US" sz="1200" b="1" dirty="0">
                <a:solidFill>
                  <a:srgbClr val="000000"/>
                </a:solidFill>
                <a:effectLst/>
                <a:ea typeface="Aptos" panose="020B0004020202020204" pitchFamily="34" charset="0"/>
              </a:rPr>
              <a:t>NOTE:</a:t>
            </a:r>
            <a:r>
              <a:rPr lang="en-US" sz="1200" dirty="0">
                <a:solidFill>
                  <a:srgbClr val="000000"/>
                </a:solidFill>
                <a:effectLst/>
                <a:ea typeface="Aptos" panose="020B0004020202020204" pitchFamily="34" charset="0"/>
              </a:rPr>
              <a:t> Passwords will continue to expire every 90 days. You will </a:t>
            </a:r>
            <a:r>
              <a:rPr lang="en-US" sz="1200" b="1" dirty="0">
                <a:solidFill>
                  <a:srgbClr val="000000"/>
                </a:solidFill>
                <a:effectLst/>
                <a:ea typeface="Aptos" panose="020B0004020202020204" pitchFamily="34" charset="0"/>
              </a:rPr>
              <a:t>not</a:t>
            </a:r>
            <a:r>
              <a:rPr lang="en-US" sz="1200" dirty="0">
                <a:solidFill>
                  <a:srgbClr val="000000"/>
                </a:solidFill>
                <a:effectLst/>
                <a:ea typeface="Aptos" panose="020B0004020202020204" pitchFamily="34" charset="0"/>
              </a:rPr>
              <a:t> be required to change your password to  the new requirements until it has expired or until you become locked out of the system.</a:t>
            </a:r>
            <a:endParaRPr lang="en-US" sz="1200" dirty="0">
              <a:effectLst/>
              <a:ea typeface="Aptos" panose="020B0004020202020204" pitchFamily="34" charset="0"/>
            </a:endParaRPr>
          </a:p>
          <a:p>
            <a:pPr>
              <a:lnSpc>
                <a:spcPct val="90000"/>
              </a:lnSpc>
            </a:pPr>
            <a:r>
              <a:rPr lang="en-US" sz="1200" dirty="0"/>
              <a:t>Select “</a:t>
            </a:r>
            <a:r>
              <a:rPr lang="en-US" sz="1200" b="1" dirty="0"/>
              <a:t>Change Password” (</a:t>
            </a:r>
            <a:r>
              <a:rPr lang="en-US" sz="1200" dirty="0"/>
              <a:t>not Quit). </a:t>
            </a:r>
          </a:p>
          <a:p>
            <a:pPr>
              <a:lnSpc>
                <a:spcPct val="90000"/>
              </a:lnSpc>
            </a:pPr>
            <a:r>
              <a:rPr lang="en-US" sz="1200" dirty="0"/>
              <a:t>If you encounter any issues or need further assistance, call 225-342-0880. </a:t>
            </a:r>
            <a:endParaRPr lang="en-US" sz="1800" dirty="0">
              <a:effectLst/>
              <a:latin typeface="Calibri" panose="020F0502020204030204" pitchFamily="34" charset="0"/>
              <a:ea typeface="Aptos" panose="020B0004020202020204" pitchFamily="34" charset="0"/>
            </a:endParaRPr>
          </a:p>
          <a:p>
            <a:pPr>
              <a:lnSpc>
                <a:spcPct val="90000"/>
              </a:lnSpc>
            </a:pPr>
            <a:endParaRPr lang="en-US" sz="1200" dirty="0"/>
          </a:p>
        </p:txBody>
      </p:sp>
    </p:spTree>
    <p:extLst>
      <p:ext uri="{BB962C8B-B14F-4D97-AF65-F5344CB8AC3E}">
        <p14:creationId xmlns:p14="http://schemas.microsoft.com/office/powerpoint/2010/main" val="178008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DD2E-76D6-FF65-E17F-AFBAB7F62B17}"/>
              </a:ext>
            </a:extLst>
          </p:cNvPr>
          <p:cNvSpPr>
            <a:spLocks noGrp="1"/>
          </p:cNvSpPr>
          <p:nvPr>
            <p:ph type="title"/>
          </p:nvPr>
        </p:nvSpPr>
        <p:spPr>
          <a:xfrm>
            <a:off x="1484311" y="280555"/>
            <a:ext cx="10018713" cy="1533482"/>
          </a:xfrm>
        </p:spPr>
        <p:txBody>
          <a:bodyPr>
            <a:normAutofit/>
          </a:bodyPr>
          <a:lstStyle/>
          <a:p>
            <a:r>
              <a:rPr lang="en-US" sz="3600" dirty="0"/>
              <a:t>Employee Portal (LEO)</a:t>
            </a:r>
          </a:p>
        </p:txBody>
      </p:sp>
      <p:sp>
        <p:nvSpPr>
          <p:cNvPr id="10" name="TextBox 9">
            <a:extLst>
              <a:ext uri="{FF2B5EF4-FFF2-40B4-BE49-F238E27FC236}">
                <a16:creationId xmlns:a16="http://schemas.microsoft.com/office/drawing/2014/main" id="{BE65499E-79CD-4221-904D-BBE9DF9D91A7}"/>
              </a:ext>
            </a:extLst>
          </p:cNvPr>
          <p:cNvSpPr txBox="1"/>
          <p:nvPr/>
        </p:nvSpPr>
        <p:spPr>
          <a:xfrm>
            <a:off x="3667991" y="1527464"/>
            <a:ext cx="6089073" cy="369332"/>
          </a:xfrm>
          <a:prstGeom prst="rect">
            <a:avLst/>
          </a:prstGeom>
          <a:noFill/>
        </p:spPr>
        <p:txBody>
          <a:bodyPr wrap="square" rtlCol="0">
            <a:spAutoFit/>
          </a:bodyPr>
          <a:lstStyle/>
          <a:p>
            <a:r>
              <a:rPr lang="en-US" dirty="0"/>
              <a:t>Click on Employee Portal (LEO) to access CATS Time Request</a:t>
            </a:r>
          </a:p>
        </p:txBody>
      </p:sp>
      <p:pic>
        <p:nvPicPr>
          <p:cNvPr id="14" name="Content Placeholder 13">
            <a:extLst>
              <a:ext uri="{FF2B5EF4-FFF2-40B4-BE49-F238E27FC236}">
                <a16:creationId xmlns:a16="http://schemas.microsoft.com/office/drawing/2014/main" id="{3C2ED977-322A-38FB-F18A-C56BBDCDEC4F}"/>
              </a:ext>
            </a:extLst>
          </p:cNvPr>
          <p:cNvPicPr>
            <a:picLocks noGrp="1" noChangeAspect="1"/>
          </p:cNvPicPr>
          <p:nvPr>
            <p:ph idx="1"/>
          </p:nvPr>
        </p:nvPicPr>
        <p:blipFill>
          <a:blip r:embed="rId3"/>
          <a:stretch>
            <a:fillRect/>
          </a:stretch>
        </p:blipFill>
        <p:spPr>
          <a:xfrm>
            <a:off x="3175287" y="2208045"/>
            <a:ext cx="6964723" cy="2919413"/>
          </a:xfrm>
        </p:spPr>
      </p:pic>
    </p:spTree>
    <p:extLst>
      <p:ext uri="{BB962C8B-B14F-4D97-AF65-F5344CB8AC3E}">
        <p14:creationId xmlns:p14="http://schemas.microsoft.com/office/powerpoint/2010/main" val="608788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10" y="353290"/>
            <a:ext cx="10408754" cy="1191926"/>
          </a:xfrm>
        </p:spPr>
        <p:txBody>
          <a:bodyPr>
            <a:noAutofit/>
          </a:bodyPr>
          <a:lstStyle/>
          <a:p>
            <a:r>
              <a:rPr lang="en-US" sz="2800" dirty="0"/>
              <a:t>                </a:t>
            </a:r>
            <a:r>
              <a:rPr lang="en-US" sz="2800" dirty="0">
                <a:latin typeface="+mn-lt"/>
              </a:rPr>
              <a:t>CATS Time Request(s) for all absence/attendance codes</a:t>
            </a:r>
            <a:br>
              <a:rPr lang="en-US" sz="2800" dirty="0">
                <a:latin typeface="+mn-lt"/>
              </a:rPr>
            </a:br>
            <a:endParaRPr lang="en-US" sz="2800" dirty="0">
              <a:latin typeface="+mn-lt"/>
            </a:endParaRPr>
          </a:p>
        </p:txBody>
      </p:sp>
      <p:pic>
        <p:nvPicPr>
          <p:cNvPr id="6" name="Picture 5"/>
          <p:cNvPicPr>
            <a:picLocks noChangeAspect="1"/>
          </p:cNvPicPr>
          <p:nvPr/>
        </p:nvPicPr>
        <p:blipFill>
          <a:blip r:embed="rId2"/>
          <a:stretch>
            <a:fillRect/>
          </a:stretch>
        </p:blipFill>
        <p:spPr>
          <a:xfrm>
            <a:off x="5014174" y="4113069"/>
            <a:ext cx="5526516" cy="2591798"/>
          </a:xfrm>
          <a:prstGeom prst="rect">
            <a:avLst/>
          </a:prstGeom>
        </p:spPr>
      </p:pic>
      <p:sp>
        <p:nvSpPr>
          <p:cNvPr id="7" name="TextBox 6">
            <a:extLst>
              <a:ext uri="{FF2B5EF4-FFF2-40B4-BE49-F238E27FC236}">
                <a16:creationId xmlns:a16="http://schemas.microsoft.com/office/drawing/2014/main" id="{DCB10466-EEF3-8DA9-C536-7570F807A2CA}"/>
              </a:ext>
            </a:extLst>
          </p:cNvPr>
          <p:cNvSpPr txBox="1"/>
          <p:nvPr/>
        </p:nvSpPr>
        <p:spPr>
          <a:xfrm>
            <a:off x="3586432" y="1222051"/>
            <a:ext cx="5370532" cy="646331"/>
          </a:xfrm>
          <a:prstGeom prst="rect">
            <a:avLst/>
          </a:prstGeom>
          <a:noFill/>
        </p:spPr>
        <p:txBody>
          <a:bodyPr wrap="square" rtlCol="0">
            <a:spAutoFit/>
          </a:bodyPr>
          <a:lstStyle/>
          <a:p>
            <a:pPr marL="285750" indent="-285750" algn="ctr">
              <a:buFont typeface="Wingdings" panose="05000000000000000000" pitchFamily="2" charset="2"/>
              <a:buChar char="Ø"/>
            </a:pPr>
            <a:r>
              <a:rPr lang="en-US" dirty="0"/>
              <a:t>Click on “My Time”</a:t>
            </a:r>
          </a:p>
          <a:p>
            <a:pPr marL="285750" indent="-285750" algn="ctr">
              <a:buFont typeface="Wingdings" panose="05000000000000000000" pitchFamily="2" charset="2"/>
              <a:buChar char="Ø"/>
            </a:pPr>
            <a:r>
              <a:rPr lang="en-US" dirty="0"/>
              <a:t>Click on CATS Time Request </a:t>
            </a:r>
          </a:p>
        </p:txBody>
      </p:sp>
      <p:pic>
        <p:nvPicPr>
          <p:cNvPr id="9" name="Picture 8">
            <a:extLst>
              <a:ext uri="{FF2B5EF4-FFF2-40B4-BE49-F238E27FC236}">
                <a16:creationId xmlns:a16="http://schemas.microsoft.com/office/drawing/2014/main" id="{A17E8B73-52AC-5128-6590-A00FC116E412}"/>
              </a:ext>
            </a:extLst>
          </p:cNvPr>
          <p:cNvPicPr>
            <a:picLocks noChangeAspect="1"/>
          </p:cNvPicPr>
          <p:nvPr/>
        </p:nvPicPr>
        <p:blipFill>
          <a:blip r:embed="rId3"/>
          <a:stretch>
            <a:fillRect/>
          </a:stretch>
        </p:blipFill>
        <p:spPr>
          <a:xfrm>
            <a:off x="2158690" y="1934159"/>
            <a:ext cx="8382000" cy="1943100"/>
          </a:xfrm>
          <a:prstGeom prst="rect">
            <a:avLst/>
          </a:prstGeom>
        </p:spPr>
      </p:pic>
      <p:sp>
        <p:nvSpPr>
          <p:cNvPr id="11" name="TextBox 10">
            <a:extLst>
              <a:ext uri="{FF2B5EF4-FFF2-40B4-BE49-F238E27FC236}">
                <a16:creationId xmlns:a16="http://schemas.microsoft.com/office/drawing/2014/main" id="{9D92ADF7-B0B9-873E-BCCC-9FFD7BA6796E}"/>
              </a:ext>
            </a:extLst>
          </p:cNvPr>
          <p:cNvSpPr txBox="1"/>
          <p:nvPr/>
        </p:nvSpPr>
        <p:spPr>
          <a:xfrm>
            <a:off x="2015835" y="4266202"/>
            <a:ext cx="2888673" cy="1943100"/>
          </a:xfrm>
          <a:prstGeom prst="rect">
            <a:avLst/>
          </a:prstGeom>
          <a:noFill/>
        </p:spPr>
        <p:txBody>
          <a:bodyPr wrap="square">
            <a:spAutoFit/>
          </a:bodyPr>
          <a:lstStyle/>
          <a:p>
            <a:r>
              <a:rPr lang="en-US" sz="1200" b="0" i="0" u="none" strike="noStrike" baseline="0" dirty="0">
                <a:solidFill>
                  <a:srgbClr val="000000"/>
                </a:solidFill>
              </a:rPr>
              <a:t>CATS (Cross Application Time Sheet) – A computer-based application which can be accessed through LEO. CATS allows an employee to enter his/her regular attendance and absences, to view and approve his/her bi-weekly detailed time statement, to request leave, and to claim overtime. CATS also allows an employee to enter any required position costing information, if applicable. </a:t>
            </a:r>
            <a:endParaRPr lang="en-US" sz="1200" dirty="0"/>
          </a:p>
        </p:txBody>
      </p:sp>
    </p:spTree>
    <p:extLst>
      <p:ext uri="{BB962C8B-B14F-4D97-AF65-F5344CB8AC3E}">
        <p14:creationId xmlns:p14="http://schemas.microsoft.com/office/powerpoint/2010/main" val="1130783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8672" y="613064"/>
            <a:ext cx="7121175" cy="1317336"/>
          </a:xfrm>
        </p:spPr>
        <p:txBody>
          <a:bodyPr>
            <a:normAutofit fontScale="90000"/>
          </a:bodyPr>
          <a:lstStyle/>
          <a:p>
            <a:r>
              <a:rPr lang="en-US" dirty="0"/>
              <a:t>Click on the date for the entry</a:t>
            </a:r>
            <a:br>
              <a:rPr lang="en-US" dirty="0"/>
            </a:br>
            <a:r>
              <a:rPr lang="en-US" sz="1000" dirty="0"/>
              <a:t> </a:t>
            </a:r>
            <a:r>
              <a:rPr lang="en-US" sz="1600" dirty="0"/>
              <a:t>(note: you can click “</a:t>
            </a:r>
            <a:r>
              <a:rPr lang="en-US" sz="1600" dirty="0" err="1"/>
              <a:t>prev</a:t>
            </a:r>
            <a:r>
              <a:rPr lang="en-US" sz="1600" dirty="0"/>
              <a:t>” or “next” to scroll through the dates </a:t>
            </a:r>
            <a:br>
              <a:rPr lang="en-US" dirty="0"/>
            </a:br>
            <a:r>
              <a:rPr lang="en-US" dirty="0"/>
              <a:t>Click on “Create”</a:t>
            </a:r>
          </a:p>
        </p:txBody>
      </p:sp>
      <p:pic>
        <p:nvPicPr>
          <p:cNvPr id="5" name="Content Placeholder 4"/>
          <p:cNvPicPr>
            <a:picLocks noGrp="1" noChangeAspect="1"/>
          </p:cNvPicPr>
          <p:nvPr>
            <p:ph idx="1"/>
          </p:nvPr>
        </p:nvPicPr>
        <p:blipFill>
          <a:blip r:embed="rId2"/>
          <a:stretch>
            <a:fillRect/>
          </a:stretch>
        </p:blipFill>
        <p:spPr>
          <a:xfrm>
            <a:off x="2756146" y="2615046"/>
            <a:ext cx="7703646" cy="3124200"/>
          </a:xfrm>
          <a:prstGeom prst="rect">
            <a:avLst/>
          </a:prstGeom>
        </p:spPr>
      </p:pic>
    </p:spTree>
    <p:extLst>
      <p:ext uri="{BB962C8B-B14F-4D97-AF65-F5344CB8AC3E}">
        <p14:creationId xmlns:p14="http://schemas.microsoft.com/office/powerpoint/2010/main" val="3971207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Complete the highlighted fields below</a:t>
            </a:r>
            <a:br>
              <a:rPr lang="en-US" sz="2000" dirty="0"/>
            </a:br>
            <a:r>
              <a:rPr lang="en-US" dirty="0"/>
              <a:t>*</a:t>
            </a:r>
            <a:r>
              <a:rPr lang="en-US" sz="1800" b="1" dirty="0"/>
              <a:t>Attendance/Absence Types are on the following slide</a:t>
            </a:r>
            <a:br>
              <a:rPr lang="en-US" sz="2400" dirty="0"/>
            </a:br>
            <a:r>
              <a:rPr lang="en-US" sz="1800" b="1" dirty="0"/>
              <a:t>Once completed, click “Submit”</a:t>
            </a:r>
          </a:p>
        </p:txBody>
      </p:sp>
      <p:pic>
        <p:nvPicPr>
          <p:cNvPr id="5" name="Content Placeholder 4"/>
          <p:cNvPicPr>
            <a:picLocks noGrp="1" noChangeAspect="1"/>
          </p:cNvPicPr>
          <p:nvPr>
            <p:ph idx="1"/>
          </p:nvPr>
        </p:nvPicPr>
        <p:blipFill>
          <a:blip r:embed="rId2"/>
          <a:stretch>
            <a:fillRect/>
          </a:stretch>
        </p:blipFill>
        <p:spPr>
          <a:xfrm>
            <a:off x="1337879" y="2426663"/>
            <a:ext cx="6184368" cy="2831398"/>
          </a:xfrm>
          <a:prstGeom prst="rect">
            <a:avLst/>
          </a:prstGeom>
          <a:ln>
            <a:solidFill>
              <a:schemeClr val="tx2"/>
            </a:solidFill>
          </a:ln>
        </p:spPr>
      </p:pic>
      <p:sp>
        <p:nvSpPr>
          <p:cNvPr id="7" name="TextBox 6"/>
          <p:cNvSpPr txBox="1"/>
          <p:nvPr/>
        </p:nvSpPr>
        <p:spPr>
          <a:xfrm>
            <a:off x="2421082" y="5490069"/>
            <a:ext cx="7960560" cy="707886"/>
          </a:xfrm>
          <a:prstGeom prst="rect">
            <a:avLst/>
          </a:prstGeom>
          <a:noFill/>
        </p:spPr>
        <p:txBody>
          <a:bodyPr wrap="square" rtlCol="0">
            <a:spAutoFit/>
          </a:bodyPr>
          <a:lstStyle/>
          <a:p>
            <a:r>
              <a:rPr lang="en-US" sz="2000" b="1" u="sng" dirty="0"/>
              <a:t>Justification for all K-time is required in the comment section of the       CATS K-time request. PPM 42</a:t>
            </a:r>
            <a:endParaRPr lang="en-US" sz="2000" b="1" i="1" u="sng" dirty="0">
              <a:solidFill>
                <a:schemeClr val="accent1"/>
              </a:solidFill>
              <a:latin typeface="+mj-lt"/>
              <a:ea typeface="+mj-ea"/>
              <a:cs typeface="+mj-cs"/>
            </a:endParaRPr>
          </a:p>
        </p:txBody>
      </p:sp>
      <p:pic>
        <p:nvPicPr>
          <p:cNvPr id="8" name="Picture 7"/>
          <p:cNvPicPr>
            <a:picLocks noChangeAspect="1"/>
          </p:cNvPicPr>
          <p:nvPr/>
        </p:nvPicPr>
        <p:blipFill>
          <a:blip r:embed="rId3"/>
          <a:stretch>
            <a:fillRect/>
          </a:stretch>
        </p:blipFill>
        <p:spPr>
          <a:xfrm>
            <a:off x="8404995" y="3110736"/>
            <a:ext cx="2215281" cy="1857858"/>
          </a:xfrm>
          <a:prstGeom prst="rect">
            <a:avLst/>
          </a:prstGeom>
        </p:spPr>
      </p:pic>
      <p:sp>
        <p:nvSpPr>
          <p:cNvPr id="9" name="Right Arrow 8"/>
          <p:cNvSpPr/>
          <p:nvPr/>
        </p:nvSpPr>
        <p:spPr>
          <a:xfrm>
            <a:off x="6665162" y="3849842"/>
            <a:ext cx="866160" cy="37964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483049" y="2754286"/>
            <a:ext cx="3708951" cy="307777"/>
          </a:xfrm>
          <a:prstGeom prst="rect">
            <a:avLst/>
          </a:prstGeom>
          <a:noFill/>
        </p:spPr>
        <p:txBody>
          <a:bodyPr wrap="square" rtlCol="0">
            <a:spAutoFit/>
          </a:bodyPr>
          <a:lstStyle/>
          <a:p>
            <a:r>
              <a:rPr lang="en-US" sz="1400" b="1" dirty="0"/>
              <a:t>Use chart for increments</a:t>
            </a:r>
          </a:p>
        </p:txBody>
      </p:sp>
      <p:sp>
        <p:nvSpPr>
          <p:cNvPr id="14" name="Rectangle 13"/>
          <p:cNvSpPr/>
          <p:nvPr/>
        </p:nvSpPr>
        <p:spPr>
          <a:xfrm>
            <a:off x="3692399" y="3377950"/>
            <a:ext cx="2371074" cy="18829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70008" y="4304364"/>
            <a:ext cx="1411089" cy="22731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081097" y="4304364"/>
            <a:ext cx="1267747" cy="22731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724926" y="3669307"/>
            <a:ext cx="2338547" cy="20051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92397" y="4004951"/>
            <a:ext cx="2656447" cy="20051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724927" y="3036908"/>
            <a:ext cx="2371074" cy="24693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A6CFF8D-0463-63F7-C487-99ACAE9A8474}"/>
              </a:ext>
            </a:extLst>
          </p:cNvPr>
          <p:cNvSpPr/>
          <p:nvPr/>
        </p:nvSpPr>
        <p:spPr>
          <a:xfrm>
            <a:off x="2348346" y="2591841"/>
            <a:ext cx="987136" cy="21767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039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2821</TotalTime>
  <Words>3832</Words>
  <Application>Microsoft Office PowerPoint</Application>
  <PresentationFormat>Widescreen</PresentationFormat>
  <Paragraphs>193</Paragraphs>
  <Slides>35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Aptos</vt:lpstr>
      <vt:lpstr>Arial</vt:lpstr>
      <vt:lpstr>Calibri</vt:lpstr>
      <vt:lpstr>Century Gothic</vt:lpstr>
      <vt:lpstr>Corbel</vt:lpstr>
      <vt:lpstr>Times New Roman</vt:lpstr>
      <vt:lpstr>Wingdings</vt:lpstr>
      <vt:lpstr>Parallax</vt:lpstr>
      <vt:lpstr>     Understanding Payroll:  Policies, Process and Compliance</vt:lpstr>
      <vt:lpstr>PowerPoint Presentation</vt:lpstr>
      <vt:lpstr>         Logging into LEO               * two options are available* </vt:lpstr>
      <vt:lpstr>Forgot Password? Locked?</vt:lpstr>
      <vt:lpstr>Steps To Reset Password</vt:lpstr>
      <vt:lpstr>Employee Portal (LEO)</vt:lpstr>
      <vt:lpstr>                CATS Time Request(s) for all absence/attendance codes </vt:lpstr>
      <vt:lpstr>Click on the date for the entry  (note: you can click “prev” or “next” to scroll through the dates  Click on “Create”</vt:lpstr>
      <vt:lpstr>Complete the highlighted fields below *Attendance/Absence Types are on the following slide Once completed, click “Submit”</vt:lpstr>
      <vt:lpstr>Attendance and Absence Types</vt:lpstr>
      <vt:lpstr>Supervisor/Approver eApprove –  Time Entries Pending Once an employee makes a LEO entry, the supervisor will receive the following email: </vt:lpstr>
      <vt:lpstr>Supervisor eApprove – Pending Time Entries After clicking the Approve CATS link, you will be directed to the LaGov Logon screen, as shown below:</vt:lpstr>
      <vt:lpstr>PowerPoint Presentation</vt:lpstr>
      <vt:lpstr>CATS Approver Page Select the approve box if you are satisfied with the entry.</vt:lpstr>
      <vt:lpstr> CATS Approver Page After you approve or reject time entries, the screen will update as shown below. If there are no remaining entries to review, the message  “No data available in table” will appear. At this point, no further action is required. </vt:lpstr>
      <vt:lpstr>CATS E-Certification</vt:lpstr>
      <vt:lpstr>Select the pay period (should be the 2nd option down) and click “View Time Statements”</vt:lpstr>
      <vt:lpstr>Review your time statement for accuracy and click “Certify”. Only select “certify” if entries are correct.</vt:lpstr>
      <vt:lpstr>CATS E-Certification Approval for Supervisor/Approver </vt:lpstr>
      <vt:lpstr>Click on the “X” to pull up the time statement for review:</vt:lpstr>
      <vt:lpstr>        Once reviewed, return to eApprove page and select “Approve” or “Reject” and then “Save”:</vt:lpstr>
      <vt:lpstr>Generating an Eppa</vt:lpstr>
      <vt:lpstr>Generating an Eppa</vt:lpstr>
      <vt:lpstr>PowerPoint Presentation</vt:lpstr>
      <vt:lpstr>         Common Issues to Avoid  </vt:lpstr>
      <vt:lpstr>Electronic Prior Pay Adjustment</vt:lpstr>
      <vt:lpstr>Electronic Prior Pay Adjustment</vt:lpstr>
      <vt:lpstr>     Payroll Monday Corrections  </vt:lpstr>
      <vt:lpstr>CATS Timeline</vt:lpstr>
      <vt:lpstr>Best Practices</vt:lpstr>
      <vt:lpstr>Frequently Asked Questions</vt:lpstr>
      <vt:lpstr>   Frequently Asked Questions</vt:lpstr>
      <vt:lpstr>Frequently Asked Questions</vt:lpstr>
      <vt:lpstr>Frequently Asked Questions </vt:lpstr>
      <vt:lpstr>Frequently Asked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 Louisiana Employees Online</dc:title>
  <dc:creator>Julie Chapman</dc:creator>
  <cp:lastModifiedBy>Natalie Faulk</cp:lastModifiedBy>
  <cp:revision>186</cp:revision>
  <cp:lastPrinted>2025-05-20T12:01:52Z</cp:lastPrinted>
  <dcterms:created xsi:type="dcterms:W3CDTF">2021-01-13T13:56:39Z</dcterms:created>
  <dcterms:modified xsi:type="dcterms:W3CDTF">2025-05-20T12:43:43Z</dcterms:modified>
</cp:coreProperties>
</file>