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28"/>
  </p:handoutMasterIdLst>
  <p:sldIdLst>
    <p:sldId id="256" r:id="rId2"/>
    <p:sldId id="257" r:id="rId3"/>
    <p:sldId id="258" r:id="rId4"/>
    <p:sldId id="260" r:id="rId5"/>
    <p:sldId id="261" r:id="rId6"/>
    <p:sldId id="262" r:id="rId7"/>
    <p:sldId id="263" r:id="rId8"/>
    <p:sldId id="284" r:id="rId9"/>
    <p:sldId id="264" r:id="rId10"/>
    <p:sldId id="265" r:id="rId11"/>
    <p:sldId id="266" r:id="rId12"/>
    <p:sldId id="267" r:id="rId13"/>
    <p:sldId id="268" r:id="rId14"/>
    <p:sldId id="270" r:id="rId15"/>
    <p:sldId id="271" r:id="rId16"/>
    <p:sldId id="282" r:id="rId17"/>
    <p:sldId id="272" r:id="rId18"/>
    <p:sldId id="273" r:id="rId19"/>
    <p:sldId id="274" r:id="rId20"/>
    <p:sldId id="275" r:id="rId21"/>
    <p:sldId id="276" r:id="rId22"/>
    <p:sldId id="278" r:id="rId23"/>
    <p:sldId id="279" r:id="rId24"/>
    <p:sldId id="280" r:id="rId25"/>
    <p:sldId id="283" r:id="rId26"/>
    <p:sldId id="281" r:id="rId27"/>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58" autoAdjust="0"/>
    <p:restoredTop sz="94660"/>
  </p:normalViewPr>
  <p:slideViewPr>
    <p:cSldViewPr snapToGrid="0">
      <p:cViewPr varScale="1">
        <p:scale>
          <a:sx n="116" d="100"/>
          <a:sy n="116" d="100"/>
        </p:scale>
        <p:origin x="108" y="11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CDA29CB5-BA4E-4B1E-AA60-52FB7B256C70}" type="datetimeFigureOut">
              <a:rPr lang="en-US" smtClean="0"/>
              <a:t>1/25/2024</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83263393-058D-4DB5-A542-06CCF48D95CA}" type="slidenum">
              <a:rPr lang="en-US" smtClean="0"/>
              <a:t>‹#›</a:t>
            </a:fld>
            <a:endParaRPr lang="en-US"/>
          </a:p>
        </p:txBody>
      </p:sp>
    </p:spTree>
    <p:extLst>
      <p:ext uri="{BB962C8B-B14F-4D97-AF65-F5344CB8AC3E}">
        <p14:creationId xmlns:p14="http://schemas.microsoft.com/office/powerpoint/2010/main" val="2799813617"/>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37D6B13-BF9A-4E25-9980-6C660715DE24}" type="datetimeFigureOut">
              <a:rPr lang="en-US" smtClean="0"/>
              <a:t>1/25/2024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647719-71F0-4AF0-A47D-FA422DFBA178}" type="slidenum">
              <a:rPr lang="en-US" smtClean="0"/>
              <a:t>‹#›</a:t>
            </a:fld>
            <a:endParaRPr lang="en-US"/>
          </a:p>
        </p:txBody>
      </p:sp>
    </p:spTree>
    <p:extLst>
      <p:ext uri="{BB962C8B-B14F-4D97-AF65-F5344CB8AC3E}">
        <p14:creationId xmlns:p14="http://schemas.microsoft.com/office/powerpoint/2010/main" val="1127440039"/>
      </p:ext>
    </p:extLst>
  </p:cSld>
  <p:clrMapOvr>
    <a:masterClrMapping/>
  </p:clrMapOvr>
  <p:transition spd="med">
    <p:pull/>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37D6B13-BF9A-4E25-9980-6C660715DE24}" type="datetimeFigureOut">
              <a:rPr lang="en-US" smtClean="0"/>
              <a:t>1/25/2024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647719-71F0-4AF0-A47D-FA422DFBA178}" type="slidenum">
              <a:rPr lang="en-US" smtClean="0"/>
              <a:t>‹#›</a:t>
            </a:fld>
            <a:endParaRPr lang="en-US"/>
          </a:p>
        </p:txBody>
      </p:sp>
    </p:spTree>
    <p:extLst>
      <p:ext uri="{BB962C8B-B14F-4D97-AF65-F5344CB8AC3E}">
        <p14:creationId xmlns:p14="http://schemas.microsoft.com/office/powerpoint/2010/main" val="1947027701"/>
      </p:ext>
    </p:extLst>
  </p:cSld>
  <p:clrMapOvr>
    <a:masterClrMapping/>
  </p:clrMapOvr>
  <p:transition spd="med">
    <p:pull/>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37D6B13-BF9A-4E25-9980-6C660715DE24}" type="datetimeFigureOut">
              <a:rPr lang="en-US" smtClean="0"/>
              <a:t>1/25/2024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647719-71F0-4AF0-A47D-FA422DFBA178}" type="slidenum">
              <a:rPr lang="en-US" smtClean="0"/>
              <a:t>‹#›</a:t>
            </a:fld>
            <a:endParaRPr lang="en-US"/>
          </a:p>
        </p:txBody>
      </p:sp>
    </p:spTree>
    <p:extLst>
      <p:ext uri="{BB962C8B-B14F-4D97-AF65-F5344CB8AC3E}">
        <p14:creationId xmlns:p14="http://schemas.microsoft.com/office/powerpoint/2010/main" val="2020291359"/>
      </p:ext>
    </p:extLst>
  </p:cSld>
  <p:clrMapOvr>
    <a:masterClrMapping/>
  </p:clrMapOvr>
  <p:transition spd="med">
    <p:pull/>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37D6B13-BF9A-4E25-9980-6C660715DE24}" type="datetimeFigureOut">
              <a:rPr lang="en-US" smtClean="0"/>
              <a:t>1/25/2024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647719-71F0-4AF0-A47D-FA422DFBA178}" type="slidenum">
              <a:rPr lang="en-US" smtClean="0"/>
              <a:t>‹#›</a:t>
            </a:fld>
            <a:endParaRPr lang="en-US"/>
          </a:p>
        </p:txBody>
      </p:sp>
    </p:spTree>
    <p:extLst>
      <p:ext uri="{BB962C8B-B14F-4D97-AF65-F5344CB8AC3E}">
        <p14:creationId xmlns:p14="http://schemas.microsoft.com/office/powerpoint/2010/main" val="940925221"/>
      </p:ext>
    </p:extLst>
  </p:cSld>
  <p:clrMapOvr>
    <a:masterClrMapping/>
  </p:clrMapOvr>
  <p:transition spd="med">
    <p:pull/>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37D6B13-BF9A-4E25-9980-6C660715DE24}" type="datetimeFigureOut">
              <a:rPr lang="en-US" smtClean="0"/>
              <a:t>1/25/2024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647719-71F0-4AF0-A47D-FA422DFBA178}" type="slidenum">
              <a:rPr lang="en-US" smtClean="0"/>
              <a:t>‹#›</a:t>
            </a:fld>
            <a:endParaRPr lang="en-US"/>
          </a:p>
        </p:txBody>
      </p:sp>
    </p:spTree>
    <p:extLst>
      <p:ext uri="{BB962C8B-B14F-4D97-AF65-F5344CB8AC3E}">
        <p14:creationId xmlns:p14="http://schemas.microsoft.com/office/powerpoint/2010/main" val="1086549751"/>
      </p:ext>
    </p:extLst>
  </p:cSld>
  <p:clrMapOvr>
    <a:masterClrMapping/>
  </p:clrMapOvr>
  <p:transition spd="med">
    <p:pull/>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37D6B13-BF9A-4E25-9980-6C660715DE24}" type="datetimeFigureOut">
              <a:rPr lang="en-US" smtClean="0"/>
              <a:t>1/25/2024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647719-71F0-4AF0-A47D-FA422DFBA178}" type="slidenum">
              <a:rPr lang="en-US" smtClean="0"/>
              <a:t>‹#›</a:t>
            </a:fld>
            <a:endParaRPr lang="en-US"/>
          </a:p>
        </p:txBody>
      </p:sp>
    </p:spTree>
    <p:extLst>
      <p:ext uri="{BB962C8B-B14F-4D97-AF65-F5344CB8AC3E}">
        <p14:creationId xmlns:p14="http://schemas.microsoft.com/office/powerpoint/2010/main" val="436571337"/>
      </p:ext>
    </p:extLst>
  </p:cSld>
  <p:clrMapOvr>
    <a:masterClrMapping/>
  </p:clrMapOvr>
  <p:transition spd="med">
    <p:pull/>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37D6B13-BF9A-4E25-9980-6C660715DE24}" type="datetimeFigureOut">
              <a:rPr lang="en-US" smtClean="0"/>
              <a:t>1/25/2024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B647719-71F0-4AF0-A47D-FA422DFBA178}" type="slidenum">
              <a:rPr lang="en-US" smtClean="0"/>
              <a:t>‹#›</a:t>
            </a:fld>
            <a:endParaRPr lang="en-US"/>
          </a:p>
        </p:txBody>
      </p:sp>
    </p:spTree>
    <p:extLst>
      <p:ext uri="{BB962C8B-B14F-4D97-AF65-F5344CB8AC3E}">
        <p14:creationId xmlns:p14="http://schemas.microsoft.com/office/powerpoint/2010/main" val="2438908907"/>
      </p:ext>
    </p:extLst>
  </p:cSld>
  <p:clrMapOvr>
    <a:masterClrMapping/>
  </p:clrMapOvr>
  <p:transition spd="med">
    <p:pull/>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37D6B13-BF9A-4E25-9980-6C660715DE24}" type="datetimeFigureOut">
              <a:rPr lang="en-US" smtClean="0"/>
              <a:t>1/25/2024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B647719-71F0-4AF0-A47D-FA422DFBA178}" type="slidenum">
              <a:rPr lang="en-US" smtClean="0"/>
              <a:t>‹#›</a:t>
            </a:fld>
            <a:endParaRPr lang="en-US"/>
          </a:p>
        </p:txBody>
      </p:sp>
    </p:spTree>
    <p:extLst>
      <p:ext uri="{BB962C8B-B14F-4D97-AF65-F5344CB8AC3E}">
        <p14:creationId xmlns:p14="http://schemas.microsoft.com/office/powerpoint/2010/main" val="240809271"/>
      </p:ext>
    </p:extLst>
  </p:cSld>
  <p:clrMapOvr>
    <a:masterClrMapping/>
  </p:clrMapOvr>
  <p:transition spd="med">
    <p:pull/>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37D6B13-BF9A-4E25-9980-6C660715DE24}" type="datetimeFigureOut">
              <a:rPr lang="en-US" smtClean="0"/>
              <a:t>1/25/2024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B647719-71F0-4AF0-A47D-FA422DFBA178}" type="slidenum">
              <a:rPr lang="en-US" smtClean="0"/>
              <a:t>‹#›</a:t>
            </a:fld>
            <a:endParaRPr lang="en-US"/>
          </a:p>
        </p:txBody>
      </p:sp>
    </p:spTree>
    <p:extLst>
      <p:ext uri="{BB962C8B-B14F-4D97-AF65-F5344CB8AC3E}">
        <p14:creationId xmlns:p14="http://schemas.microsoft.com/office/powerpoint/2010/main" val="827565289"/>
      </p:ext>
    </p:extLst>
  </p:cSld>
  <p:clrMapOvr>
    <a:masterClrMapping/>
  </p:clrMapOvr>
  <p:transition spd="med">
    <p:pull/>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37D6B13-BF9A-4E25-9980-6C660715DE24}" type="datetimeFigureOut">
              <a:rPr lang="en-US" smtClean="0"/>
              <a:t>1/25/2024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647719-71F0-4AF0-A47D-FA422DFBA178}" type="slidenum">
              <a:rPr lang="en-US" smtClean="0"/>
              <a:t>‹#›</a:t>
            </a:fld>
            <a:endParaRPr lang="en-US"/>
          </a:p>
        </p:txBody>
      </p:sp>
    </p:spTree>
    <p:extLst>
      <p:ext uri="{BB962C8B-B14F-4D97-AF65-F5344CB8AC3E}">
        <p14:creationId xmlns:p14="http://schemas.microsoft.com/office/powerpoint/2010/main" val="1467194630"/>
      </p:ext>
    </p:extLst>
  </p:cSld>
  <p:clrMapOvr>
    <a:masterClrMapping/>
  </p:clrMapOvr>
  <p:transition spd="med">
    <p:pull/>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37D6B13-BF9A-4E25-9980-6C660715DE24}" type="datetimeFigureOut">
              <a:rPr lang="en-US" smtClean="0"/>
              <a:t>1/25/2024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647719-71F0-4AF0-A47D-FA422DFBA178}" type="slidenum">
              <a:rPr lang="en-US" smtClean="0"/>
              <a:t>‹#›</a:t>
            </a:fld>
            <a:endParaRPr lang="en-US"/>
          </a:p>
        </p:txBody>
      </p:sp>
    </p:spTree>
    <p:extLst>
      <p:ext uri="{BB962C8B-B14F-4D97-AF65-F5344CB8AC3E}">
        <p14:creationId xmlns:p14="http://schemas.microsoft.com/office/powerpoint/2010/main" val="2940910687"/>
      </p:ext>
    </p:extLst>
  </p:cSld>
  <p:clrMapOvr>
    <a:masterClrMapping/>
  </p:clrMapOvr>
  <p:transition spd="med">
    <p:pull/>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1"/>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7D6B13-BF9A-4E25-9980-6C660715DE24}" type="datetimeFigureOut">
              <a:rPr lang="en-US" smtClean="0"/>
              <a:t>1/25/2024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B647719-71F0-4AF0-A47D-FA422DFBA178}" type="slidenum">
              <a:rPr lang="en-US" smtClean="0"/>
              <a:t>‹#›</a:t>
            </a:fld>
            <a:endParaRPr lang="en-US"/>
          </a:p>
        </p:txBody>
      </p:sp>
    </p:spTree>
    <p:extLst>
      <p:ext uri="{BB962C8B-B14F-4D97-AF65-F5344CB8AC3E}">
        <p14:creationId xmlns:p14="http://schemas.microsoft.com/office/powerpoint/2010/main" val="12147910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med">
    <p:pull/>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hyperlink" Target="https://leo.doa.louisiana.gov/irj/portal"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28.emf"/><Relationship Id="rId3" Type="http://schemas.openxmlformats.org/officeDocument/2006/relationships/image" Target="../media/image24.png"/><Relationship Id="rId7" Type="http://schemas.openxmlformats.org/officeDocument/2006/relationships/image" Target="../media/image27.png"/><Relationship Id="rId2" Type="http://schemas.openxmlformats.org/officeDocument/2006/relationships/image" Target="../media/image23.png"/><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26.png"/><Relationship Id="rId4" Type="http://schemas.openxmlformats.org/officeDocument/2006/relationships/image" Target="../media/image25.png"/><Relationship Id="rId9" Type="http://schemas.openxmlformats.org/officeDocument/2006/relationships/image" Target="../media/image29.jpg"/></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hyperlink" Target="https://www.doa.la.gov/doa/osup/state-employees/employee-sw-vendor-products/" TargetMode="External"/><Relationship Id="rId1" Type="http://schemas.openxmlformats.org/officeDocument/2006/relationships/slideLayout" Target="../slideLayouts/slideLayout2.xml"/><Relationship Id="rId6" Type="http://schemas.openxmlformats.org/officeDocument/2006/relationships/image" Target="../media/image31.jpeg"/><Relationship Id="rId5" Type="http://schemas.openxmlformats.org/officeDocument/2006/relationships/image" Target="../media/image30.png"/><Relationship Id="rId4" Type="http://schemas.openxmlformats.org/officeDocument/2006/relationships/hyperlink" Target="https://info.groupbenefits.org/" TargetMode="Externa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www.lasersonline.org/" TargetMode="External"/><Relationship Id="rId2" Type="http://schemas.openxmlformats.org/officeDocument/2006/relationships/image" Target="../media/image17.jpeg"/><Relationship Id="rId1" Type="http://schemas.openxmlformats.org/officeDocument/2006/relationships/slideLayout" Target="../slideLayouts/slideLayout2.xml"/><Relationship Id="rId4" Type="http://schemas.openxmlformats.org/officeDocument/2006/relationships/hyperlink" Target="https://www.youtube.com/channel/UC0awZv9jT950-X6Ygju8IKg"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jpg"/><Relationship Id="rId5" Type="http://schemas.openxmlformats.org/officeDocument/2006/relationships/image" Target="../media/image6.jpe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hyperlink" Target="mailto:gdance@crt.la.gov" TargetMode="External"/><Relationship Id="rId3" Type="http://schemas.openxmlformats.org/officeDocument/2006/relationships/hyperlink" Target="mailto:abauer@crt.la.gov" TargetMode="External"/><Relationship Id="rId7" Type="http://schemas.openxmlformats.org/officeDocument/2006/relationships/hyperlink" Target="mailto:tdupuy@crt.la.gov" TargetMode="External"/><Relationship Id="rId2" Type="http://schemas.openxmlformats.org/officeDocument/2006/relationships/hyperlink" Target="mailto:bcarbins@crt.la.gov" TargetMode="External"/><Relationship Id="rId1" Type="http://schemas.openxmlformats.org/officeDocument/2006/relationships/slideLayout" Target="../slideLayouts/slideLayout2.xml"/><Relationship Id="rId6" Type="http://schemas.openxmlformats.org/officeDocument/2006/relationships/hyperlink" Target="mailto:nfaulk@crt.la.gov" TargetMode="External"/><Relationship Id="rId11" Type="http://schemas.openxmlformats.org/officeDocument/2006/relationships/hyperlink" Target="mailto:pwallace@crt.la.gov" TargetMode="External"/><Relationship Id="rId5" Type="http://schemas.openxmlformats.org/officeDocument/2006/relationships/hyperlink" Target="mailto:jjohnson@crt.la.gov" TargetMode="External"/><Relationship Id="rId10" Type="http://schemas.openxmlformats.org/officeDocument/2006/relationships/hyperlink" Target="mailto:ehuffman@crt.la.gov" TargetMode="External"/><Relationship Id="rId4" Type="http://schemas.openxmlformats.org/officeDocument/2006/relationships/hyperlink" Target="mailto:jclarke@crt.la.gov" TargetMode="External"/><Relationship Id="rId9" Type="http://schemas.openxmlformats.org/officeDocument/2006/relationships/hyperlink" Target="mailto:lguest@crt.la.gov"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0.jpg"/><Relationship Id="rId13" Type="http://schemas.openxmlformats.org/officeDocument/2006/relationships/hyperlink" Target="https://www.crt.state.la.us/louisiana-state-museum/" TargetMode="External"/><Relationship Id="rId18" Type="http://schemas.openxmlformats.org/officeDocument/2006/relationships/hyperlink" Target="https://www.crt.state.la.us/louisiana-state-library/" TargetMode="External"/><Relationship Id="rId3" Type="http://schemas.openxmlformats.org/officeDocument/2006/relationships/hyperlink" Target="http://www.atchafalaya.org/" TargetMode="External"/><Relationship Id="rId21" Type="http://schemas.openxmlformats.org/officeDocument/2006/relationships/image" Target="../media/image1.jpg"/><Relationship Id="rId7" Type="http://schemas.openxmlformats.org/officeDocument/2006/relationships/hyperlink" Target="https://www.crt.state.la.us/louisiana-seafood/" TargetMode="External"/><Relationship Id="rId12" Type="http://schemas.openxmlformats.org/officeDocument/2006/relationships/image" Target="../media/image12.png"/><Relationship Id="rId17" Type="http://schemas.openxmlformats.org/officeDocument/2006/relationships/image" Target="../media/image15.png"/><Relationship Id="rId2" Type="http://schemas.openxmlformats.org/officeDocument/2006/relationships/hyperlink" Target="https://www.crt.state.la.us/channelz/" TargetMode="External"/><Relationship Id="rId16" Type="http://schemas.openxmlformats.org/officeDocument/2006/relationships/image" Target="../media/image14.jpg"/><Relationship Id="rId20" Type="http://schemas.openxmlformats.org/officeDocument/2006/relationships/hyperlink" Target="https://www.crt.state.la.us/tourism/" TargetMode="External"/><Relationship Id="rId1" Type="http://schemas.openxmlformats.org/officeDocument/2006/relationships/slideLayout" Target="../slideLayouts/slideLayout2.xml"/><Relationship Id="rId6" Type="http://schemas.openxmlformats.org/officeDocument/2006/relationships/image" Target="../media/image9.png"/><Relationship Id="rId11" Type="http://schemas.openxmlformats.org/officeDocument/2006/relationships/hyperlink" Target="https://www.crt.state.la.us/lt-governor/https:/www.crt.state.la.us/lt-governor/" TargetMode="External"/><Relationship Id="rId5" Type="http://schemas.openxmlformats.org/officeDocument/2006/relationships/hyperlink" Target="http://www.volunteerlouisiana.gov/" TargetMode="External"/><Relationship Id="rId15" Type="http://schemas.openxmlformats.org/officeDocument/2006/relationships/hyperlink" Target="https://www.crt.state.la.us/louisiana-state-parks/" TargetMode="External"/><Relationship Id="rId10" Type="http://schemas.openxmlformats.org/officeDocument/2006/relationships/image" Target="../media/image11.png"/><Relationship Id="rId19" Type="http://schemas.openxmlformats.org/officeDocument/2006/relationships/image" Target="../media/image16.png"/><Relationship Id="rId4" Type="http://schemas.openxmlformats.org/officeDocument/2006/relationships/image" Target="../media/image8.png"/><Relationship Id="rId9" Type="http://schemas.openxmlformats.org/officeDocument/2006/relationships/hyperlink" Target="https://www.crt.state.la.us/cultural-development/" TargetMode="External"/><Relationship Id="rId14"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hyperlink" Target="https://www.google.com/url?sa=i&amp;rct=j&amp;q=&amp;esrc=s&amp;source=images&amp;cd=&amp;cad=rja&amp;uact=8&amp;ved=2ahUKEwjF87fkp-HeAhVDLK0KHZi4AEMQjRx6BAgBEAU&amp;url=https://www.louisianatravel.com/mound-e-poverty-point&amp;psig=AOvVaw1H60CeJclYNFjlrho1_QXz&amp;ust=1542746124998488" TargetMode="External"/><Relationship Id="rId2" Type="http://schemas.openxmlformats.org/officeDocument/2006/relationships/image" Target="../media/image17.jpeg"/><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0.jpg"/></Relationships>
</file>

<file path=ppt/slides/_rels/slide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youtube.com/watch?v=0AWjxYiKELw" TargetMode="External"/><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hyperlink" Target="http://www.crt.state.la.us/channelz/"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7067" y="0"/>
            <a:ext cx="9144000" cy="1422400"/>
          </a:xfrm>
        </p:spPr>
        <p:txBody>
          <a:bodyPr>
            <a:normAutofit/>
          </a:bodyPr>
          <a:lstStyle/>
          <a:p>
            <a:r>
              <a:rPr lang="en-US" sz="4400" b="1" dirty="0" smtClean="0">
                <a:latin typeface="Candara" panose="020E0502030303020204" pitchFamily="34" charset="0"/>
                <a:ea typeface="Verdana" panose="020B0604030504040204" pitchFamily="34" charset="0"/>
                <a:cs typeface="Verdana" panose="020B0604030504040204" pitchFamily="34" charset="0"/>
              </a:rPr>
              <a:t>Welcome to The Department of Culture, Recreation &amp; Tourism!</a:t>
            </a:r>
            <a:endParaRPr lang="en-US" sz="4400" b="1" dirty="0">
              <a:latin typeface="Candara" panose="020E0502030303020204" pitchFamily="34" charset="0"/>
              <a:ea typeface="Verdana" panose="020B0604030504040204" pitchFamily="34" charset="0"/>
              <a:cs typeface="Verdana" panose="020B0604030504040204"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87600" y="2715153"/>
            <a:ext cx="7010400" cy="2777871"/>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775590"/>
            <a:ext cx="12191999" cy="1082410"/>
          </a:xfrm>
          <a:prstGeom prst="rect">
            <a:avLst/>
          </a:prstGeom>
        </p:spPr>
      </p:pic>
    </p:spTree>
    <p:extLst>
      <p:ext uri="{BB962C8B-B14F-4D97-AF65-F5344CB8AC3E}">
        <p14:creationId xmlns:p14="http://schemas.microsoft.com/office/powerpoint/2010/main" val="3498641200"/>
      </p:ext>
    </p:extLst>
  </p:cSld>
  <p:clrMapOvr>
    <a:masterClrMapping/>
  </p:clrMapOvr>
  <mc:AlternateContent xmlns:mc="http://schemas.openxmlformats.org/markup-compatibility/2006" xmlns:p14="http://schemas.microsoft.com/office/powerpoint/2010/main">
    <mc:Choice Requires="p14">
      <p:transition p14:dur="250">
        <p:pull/>
      </p:transition>
    </mc:Choice>
    <mc:Fallback xmlns="">
      <p:transition>
        <p:pull/>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6840761" y="145106"/>
            <a:ext cx="4585120" cy="6492875"/>
          </a:xfrm>
          <a:prstGeom prst="rect">
            <a:avLst/>
          </a:prstGeom>
        </p:spPr>
      </p:pic>
      <p:sp>
        <p:nvSpPr>
          <p:cNvPr id="6" name="TextBox 5"/>
          <p:cNvSpPr txBox="1"/>
          <p:nvPr/>
        </p:nvSpPr>
        <p:spPr>
          <a:xfrm>
            <a:off x="420130" y="790832"/>
            <a:ext cx="6054811" cy="4708981"/>
          </a:xfrm>
          <a:prstGeom prst="rect">
            <a:avLst/>
          </a:prstGeom>
          <a:noFill/>
        </p:spPr>
        <p:txBody>
          <a:bodyPr wrap="square" rtlCol="0">
            <a:spAutoFit/>
          </a:bodyPr>
          <a:lstStyle/>
          <a:p>
            <a:r>
              <a:rPr lang="en-US" sz="4400" b="1" dirty="0" smtClean="0">
                <a:latin typeface="Candara" panose="020E0502030303020204" pitchFamily="34" charset="0"/>
              </a:rPr>
              <a:t>Channel Z</a:t>
            </a:r>
          </a:p>
          <a:p>
            <a:pPr marL="285750" indent="-285750">
              <a:buFont typeface="Arial" panose="020B0604020202020204" pitchFamily="34" charset="0"/>
              <a:buChar char="•"/>
            </a:pPr>
            <a:r>
              <a:rPr lang="en-US" sz="3200" b="1" dirty="0" smtClean="0">
                <a:latin typeface="Candara" panose="020E0502030303020204" pitchFamily="34" charset="0"/>
              </a:rPr>
              <a:t>Employee Information</a:t>
            </a:r>
          </a:p>
          <a:p>
            <a:pPr marL="285750" indent="-285750">
              <a:buFont typeface="Arial" panose="020B0604020202020204" pitchFamily="34" charset="0"/>
              <a:buChar char="•"/>
            </a:pPr>
            <a:r>
              <a:rPr lang="en-US" sz="3200" b="1" dirty="0" smtClean="0">
                <a:latin typeface="Candara" panose="020E0502030303020204" pitchFamily="34" charset="0"/>
              </a:rPr>
              <a:t>E-Forms</a:t>
            </a:r>
          </a:p>
          <a:p>
            <a:pPr marL="285750" indent="-285750">
              <a:buFont typeface="Arial" panose="020B0604020202020204" pitchFamily="34" charset="0"/>
              <a:buChar char="•"/>
            </a:pPr>
            <a:r>
              <a:rPr lang="en-US" sz="3200" b="1" dirty="0" smtClean="0">
                <a:latin typeface="Candara" panose="020E0502030303020204" pitchFamily="34" charset="0"/>
              </a:rPr>
              <a:t>CRT/OLG Websites</a:t>
            </a:r>
          </a:p>
          <a:p>
            <a:pPr marL="285750" indent="-285750">
              <a:buFont typeface="Arial" panose="020B0604020202020204" pitchFamily="34" charset="0"/>
              <a:buChar char="•"/>
            </a:pPr>
            <a:r>
              <a:rPr lang="en-US" sz="3200" b="1" dirty="0" smtClean="0">
                <a:latin typeface="Candara" panose="020E0502030303020204" pitchFamily="34" charset="0"/>
              </a:rPr>
              <a:t>Information Services</a:t>
            </a:r>
          </a:p>
          <a:p>
            <a:pPr marL="285750" indent="-285750">
              <a:buFont typeface="Arial" panose="020B0604020202020204" pitchFamily="34" charset="0"/>
              <a:buChar char="•"/>
            </a:pPr>
            <a:r>
              <a:rPr lang="en-US" sz="3200" b="1" dirty="0" smtClean="0">
                <a:latin typeface="Candara" panose="020E0502030303020204" pitchFamily="34" charset="0"/>
              </a:rPr>
              <a:t>News &amp; Media</a:t>
            </a:r>
          </a:p>
          <a:p>
            <a:pPr marL="285750" indent="-285750">
              <a:buFont typeface="Arial" panose="020B0604020202020204" pitchFamily="34" charset="0"/>
              <a:buChar char="•"/>
            </a:pPr>
            <a:r>
              <a:rPr lang="en-US" sz="3200" b="1" dirty="0" smtClean="0">
                <a:latin typeface="Candara" panose="020E0502030303020204" pitchFamily="34" charset="0"/>
              </a:rPr>
              <a:t>Calendars </a:t>
            </a:r>
          </a:p>
          <a:p>
            <a:pPr marL="285750" indent="-285750">
              <a:buFont typeface="Arial" panose="020B0604020202020204" pitchFamily="34" charset="0"/>
              <a:buChar char="•"/>
            </a:pPr>
            <a:r>
              <a:rPr lang="en-US" sz="3200" b="1" dirty="0" smtClean="0">
                <a:latin typeface="Candara" panose="020E0502030303020204" pitchFamily="34" charset="0"/>
              </a:rPr>
              <a:t>Employee Phone List</a:t>
            </a:r>
          </a:p>
          <a:p>
            <a:pPr marL="285750" indent="-285750">
              <a:buFont typeface="Arial" panose="020B0604020202020204" pitchFamily="34" charset="0"/>
              <a:buChar char="•"/>
            </a:pPr>
            <a:r>
              <a:rPr lang="en-US" sz="3200" b="1" dirty="0" smtClean="0">
                <a:latin typeface="Candara" panose="020E0502030303020204" pitchFamily="34" charset="0"/>
              </a:rPr>
              <a:t>Major Menus</a:t>
            </a:r>
            <a:endParaRPr lang="en-US" sz="3200" b="1" dirty="0">
              <a:latin typeface="Candara" panose="020E0502030303020204" pitchFamily="34" charset="0"/>
            </a:endParaRPr>
          </a:p>
        </p:txBody>
      </p:sp>
    </p:spTree>
    <p:extLst>
      <p:ext uri="{BB962C8B-B14F-4D97-AF65-F5344CB8AC3E}">
        <p14:creationId xmlns:p14="http://schemas.microsoft.com/office/powerpoint/2010/main" val="2277239296"/>
      </p:ext>
    </p:extLst>
  </p:cSld>
  <p:clrMapOvr>
    <a:masterClrMapping/>
  </p:clrMapOvr>
  <p:transition spd="med">
    <p:pull/>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LEO</a:t>
            </a:r>
            <a:endParaRPr lang="en-US" b="1" dirty="0"/>
          </a:p>
        </p:txBody>
      </p:sp>
      <p:sp>
        <p:nvSpPr>
          <p:cNvPr id="3" name="Content Placeholder 2"/>
          <p:cNvSpPr>
            <a:spLocks noGrp="1"/>
          </p:cNvSpPr>
          <p:nvPr>
            <p:ph idx="1"/>
          </p:nvPr>
        </p:nvSpPr>
        <p:spPr>
          <a:xfrm>
            <a:off x="838200" y="1825624"/>
            <a:ext cx="10515600" cy="4772883"/>
          </a:xfrm>
        </p:spPr>
        <p:txBody>
          <a:bodyPr/>
          <a:lstStyle/>
          <a:p>
            <a:pPr marL="0" indent="0">
              <a:buNone/>
              <a:defRPr/>
            </a:pPr>
            <a:r>
              <a:rPr lang="en-US" sz="2000" b="1" dirty="0">
                <a:latin typeface="Candara" panose="020E0502030303020204" pitchFamily="34" charset="0"/>
              </a:rPr>
              <a:t>LEO can be accessed at </a:t>
            </a:r>
            <a:r>
              <a:rPr lang="en-US" sz="2000" b="1" dirty="0">
                <a:latin typeface="Candara" panose="020E0502030303020204" pitchFamily="34" charset="0"/>
                <a:hlinkClick r:id="rId2"/>
              </a:rPr>
              <a:t>https://leo.doa.louisiana.gov/irj/portal</a:t>
            </a:r>
            <a:r>
              <a:rPr lang="en-US" sz="2000" b="1" dirty="0">
                <a:latin typeface="Candara" panose="020E0502030303020204" pitchFamily="34" charset="0"/>
              </a:rPr>
              <a:t>. </a:t>
            </a:r>
          </a:p>
          <a:p>
            <a:pPr marL="285750" indent="-285750">
              <a:lnSpc>
                <a:spcPct val="200000"/>
              </a:lnSpc>
              <a:buFont typeface="Wingdings" panose="05000000000000000000" pitchFamily="2" charset="2"/>
              <a:buChar char="ü"/>
              <a:defRPr/>
            </a:pPr>
            <a:r>
              <a:rPr lang="en-US" sz="2000" dirty="0">
                <a:latin typeface="Candara" panose="020E0502030303020204" pitchFamily="34" charset="0"/>
              </a:rPr>
              <a:t>Employees can use LEO to access the following:</a:t>
            </a:r>
          </a:p>
          <a:p>
            <a:pPr marL="504825" lvl="1" indent="-285750">
              <a:lnSpc>
                <a:spcPct val="200000"/>
              </a:lnSpc>
              <a:buFont typeface="Wingdings" panose="05000000000000000000" pitchFamily="2" charset="2"/>
              <a:buChar char="ü"/>
              <a:defRPr/>
            </a:pPr>
            <a:r>
              <a:rPr lang="en-US" sz="2000" dirty="0">
                <a:latin typeface="Candara" panose="020E0502030303020204" pitchFamily="34" charset="0"/>
              </a:rPr>
              <a:t>Pay stubs, tax documents, and leave management</a:t>
            </a:r>
          </a:p>
          <a:p>
            <a:pPr marL="504825" lvl="1" indent="-285750">
              <a:lnSpc>
                <a:spcPct val="200000"/>
              </a:lnSpc>
              <a:buFont typeface="Wingdings" panose="05000000000000000000" pitchFamily="2" charset="2"/>
              <a:buChar char="ü"/>
              <a:defRPr/>
            </a:pPr>
            <a:r>
              <a:rPr lang="en-US" sz="2000" dirty="0">
                <a:latin typeface="Candara" panose="020E0502030303020204" pitchFamily="34" charset="0"/>
              </a:rPr>
              <a:t>Statewide employee directory</a:t>
            </a:r>
          </a:p>
          <a:p>
            <a:pPr marL="504825" lvl="1" indent="-285750">
              <a:lnSpc>
                <a:spcPct val="200000"/>
              </a:lnSpc>
              <a:buFont typeface="Wingdings" panose="05000000000000000000" pitchFamily="2" charset="2"/>
              <a:buChar char="ü"/>
              <a:defRPr/>
            </a:pPr>
            <a:r>
              <a:rPr lang="en-US" sz="2000" dirty="0">
                <a:latin typeface="Candara" panose="020E0502030303020204" pitchFamily="34" charset="0"/>
              </a:rPr>
              <a:t>Annual Learning Requirements and Supplemental Training</a:t>
            </a:r>
          </a:p>
          <a:p>
            <a:pPr marL="641350" lvl="2" indent="-285750">
              <a:lnSpc>
                <a:spcPct val="200000"/>
              </a:lnSpc>
              <a:buFont typeface="Wingdings" panose="05000000000000000000" pitchFamily="2" charset="2"/>
              <a:buChar char="ü"/>
              <a:defRPr/>
            </a:pPr>
            <a:r>
              <a:rPr lang="en-US" dirty="0">
                <a:latin typeface="Candara" panose="020E0502030303020204" pitchFamily="34" charset="0"/>
              </a:rPr>
              <a:t>Supervisor Group Training</a:t>
            </a:r>
          </a:p>
          <a:p>
            <a:pPr marL="504825" lvl="1" indent="-285750">
              <a:lnSpc>
                <a:spcPct val="200000"/>
              </a:lnSpc>
              <a:buFont typeface="Wingdings" panose="05000000000000000000" pitchFamily="2" charset="2"/>
              <a:buChar char="ü"/>
              <a:defRPr/>
            </a:pPr>
            <a:r>
              <a:rPr lang="en-US" sz="2000" dirty="0">
                <a:latin typeface="Candara" panose="020E0502030303020204" pitchFamily="34" charset="0"/>
              </a:rPr>
              <a:t>LEO Points of Contact, Technical Requirements</a:t>
            </a:r>
          </a:p>
          <a:p>
            <a:endParaRPr lang="en-US" dirty="0"/>
          </a:p>
        </p:txBody>
      </p:sp>
      <p:pic>
        <p:nvPicPr>
          <p:cNvPr id="4" name="Content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42854" y="365125"/>
            <a:ext cx="2615514" cy="1036397"/>
          </a:xfrm>
          <a:prstGeom prst="rect">
            <a:avLst/>
          </a:prstGeom>
        </p:spPr>
      </p:pic>
      <p:cxnSp>
        <p:nvCxnSpPr>
          <p:cNvPr id="6" name="Straight Connector 5"/>
          <p:cNvCxnSpPr/>
          <p:nvPr/>
        </p:nvCxnSpPr>
        <p:spPr>
          <a:xfrm>
            <a:off x="370703" y="1401522"/>
            <a:ext cx="1148766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50712414"/>
      </p:ext>
    </p:extLst>
  </p:cSld>
  <p:clrMapOvr>
    <a:masterClrMapping/>
  </p:clrMapOvr>
  <p:transition spd="med">
    <p:pull/>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97708" y="0"/>
            <a:ext cx="11813060" cy="6079524"/>
          </a:xfrm>
          <a:prstGeom prst="rect">
            <a:avLst/>
          </a:prstGeom>
        </p:spPr>
      </p:pic>
      <p:sp>
        <p:nvSpPr>
          <p:cNvPr id="3" name="TextBox 2"/>
          <p:cNvSpPr txBox="1"/>
          <p:nvPr/>
        </p:nvSpPr>
        <p:spPr>
          <a:xfrm>
            <a:off x="378940" y="6079524"/>
            <a:ext cx="11813060" cy="584775"/>
          </a:xfrm>
          <a:prstGeom prst="rect">
            <a:avLst/>
          </a:prstGeom>
          <a:noFill/>
        </p:spPr>
        <p:txBody>
          <a:bodyPr wrap="square" rtlCol="0">
            <a:spAutoFit/>
          </a:bodyPr>
          <a:lstStyle/>
          <a:p>
            <a:pPr algn="ctr"/>
            <a:r>
              <a:rPr lang="en-US" sz="3200" dirty="0" smtClean="0"/>
              <a:t>EXAMPLE OF LEO HOMEPAGE</a:t>
            </a:r>
            <a:endParaRPr lang="en-US" sz="3200" dirty="0"/>
          </a:p>
        </p:txBody>
      </p:sp>
    </p:spTree>
    <p:extLst>
      <p:ext uri="{BB962C8B-B14F-4D97-AF65-F5344CB8AC3E}">
        <p14:creationId xmlns:p14="http://schemas.microsoft.com/office/powerpoint/2010/main" val="3202302926"/>
      </p:ext>
    </p:extLst>
  </p:cSld>
  <p:clrMapOvr>
    <a:masterClrMapping/>
  </p:clrMapOvr>
  <p:transition spd="med">
    <p:pull/>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b="1" dirty="0" smtClean="0">
                <a:latin typeface="Candara" panose="020E0502030303020204" pitchFamily="34" charset="0"/>
                <a:ea typeface="ヒラギノ角ゴ Pro W3"/>
              </a:rPr>
              <a:t>Annual Learning Requirements</a:t>
            </a:r>
            <a:endParaRPr lang="en-US" b="1" dirty="0">
              <a:latin typeface="Candara" panose="020E0502030303020204" pitchFamily="34" charset="0"/>
            </a:endParaRPr>
          </a:p>
        </p:txBody>
      </p:sp>
      <p:sp>
        <p:nvSpPr>
          <p:cNvPr id="3" name="Content Placeholder 2"/>
          <p:cNvSpPr>
            <a:spLocks noGrp="1"/>
          </p:cNvSpPr>
          <p:nvPr>
            <p:ph idx="1"/>
          </p:nvPr>
        </p:nvSpPr>
        <p:spPr/>
        <p:txBody>
          <a:bodyPr>
            <a:normAutofit fontScale="85000" lnSpcReduction="20000"/>
          </a:bodyPr>
          <a:lstStyle/>
          <a:p>
            <a:pPr marL="0" indent="0">
              <a:buNone/>
            </a:pPr>
            <a:r>
              <a:rPr lang="en-US" dirty="0" smtClean="0"/>
              <a:t>All </a:t>
            </a:r>
            <a:r>
              <a:rPr lang="en-US" b="1" dirty="0" smtClean="0"/>
              <a:t>Annual Learning Requirements </a:t>
            </a:r>
            <a:r>
              <a:rPr lang="en-US" dirty="0" smtClean="0"/>
              <a:t>can be accessed via </a:t>
            </a:r>
            <a:r>
              <a:rPr lang="en-US" dirty="0" err="1" smtClean="0"/>
              <a:t>SuccessFactors</a:t>
            </a:r>
            <a:r>
              <a:rPr lang="en-US" dirty="0" smtClean="0"/>
              <a:t> in LEO.</a:t>
            </a:r>
          </a:p>
          <a:p>
            <a:pPr marL="0" indent="0">
              <a:buNone/>
            </a:pPr>
            <a:endParaRPr lang="en-US" dirty="0" smtClean="0"/>
          </a:p>
          <a:p>
            <a:pPr marL="0" indent="0">
              <a:buNone/>
            </a:pPr>
            <a:r>
              <a:rPr lang="en-US" dirty="0" smtClean="0"/>
              <a:t>List of courses that should be completed within 30 days of hire:</a:t>
            </a:r>
          </a:p>
          <a:p>
            <a:r>
              <a:rPr lang="en-US" b="1" dirty="0" smtClean="0"/>
              <a:t>Ethics </a:t>
            </a:r>
          </a:p>
          <a:p>
            <a:r>
              <a:rPr lang="en-US" b="1" dirty="0" smtClean="0"/>
              <a:t>Preventing Sexual Harassment</a:t>
            </a:r>
          </a:p>
          <a:p>
            <a:r>
              <a:rPr lang="en-US" b="1" dirty="0" smtClean="0"/>
              <a:t>Defensive Driving </a:t>
            </a:r>
            <a:r>
              <a:rPr lang="en-US" sz="2000" dirty="0" smtClean="0"/>
              <a:t>(if potentially driving a </a:t>
            </a:r>
            <a:r>
              <a:rPr lang="en-US" sz="2000" dirty="0"/>
              <a:t>S</a:t>
            </a:r>
            <a:r>
              <a:rPr lang="en-US" sz="2000" dirty="0" smtClean="0"/>
              <a:t>tate vehicle) </a:t>
            </a:r>
          </a:p>
          <a:p>
            <a:r>
              <a:rPr lang="en-US" b="1" dirty="0" smtClean="0"/>
              <a:t>Blood Borne Pathogens</a:t>
            </a:r>
          </a:p>
          <a:p>
            <a:r>
              <a:rPr lang="en-US" b="1" dirty="0" smtClean="0"/>
              <a:t>Cyber Security</a:t>
            </a:r>
          </a:p>
          <a:p>
            <a:r>
              <a:rPr lang="en-US" b="1" dirty="0" smtClean="0"/>
              <a:t>ADA Compliance (Supervisors Only)</a:t>
            </a:r>
          </a:p>
          <a:p>
            <a:pPr marL="0" indent="0">
              <a:buNone/>
            </a:pPr>
            <a:endParaRPr lang="en-US" b="1" dirty="0" smtClean="0"/>
          </a:p>
          <a:p>
            <a:pPr marL="0" indent="0">
              <a:buNone/>
            </a:pPr>
            <a:r>
              <a:rPr lang="en-US" sz="1900" dirty="0" smtClean="0"/>
              <a:t>If you have questions, please contact Natalie Faulk nfaulk@crt.la.gov  or 225-342-0850.</a:t>
            </a:r>
          </a:p>
          <a:p>
            <a:pPr marL="0" indent="0">
              <a:buNone/>
            </a:pPr>
            <a:endParaRPr lang="en-US" sz="1900" dirty="0" smtClean="0"/>
          </a:p>
          <a:p>
            <a:pPr marL="0" indent="0">
              <a:buNone/>
            </a:pPr>
            <a:endParaRPr lang="en-US" dirty="0" smtClean="0"/>
          </a:p>
          <a:p>
            <a:pPr marL="0" indent="0">
              <a:buNone/>
            </a:pPr>
            <a:endParaRPr lang="en-US" dirty="0"/>
          </a:p>
        </p:txBody>
      </p:sp>
      <p:pic>
        <p:nvPicPr>
          <p:cNvPr id="4" name="Content Placeholder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42854" y="365125"/>
            <a:ext cx="2615514" cy="1036397"/>
          </a:xfrm>
          <a:prstGeom prst="rect">
            <a:avLst/>
          </a:prstGeom>
        </p:spPr>
      </p:pic>
      <p:cxnSp>
        <p:nvCxnSpPr>
          <p:cNvPr id="6" name="Straight Connector 5"/>
          <p:cNvCxnSpPr/>
          <p:nvPr/>
        </p:nvCxnSpPr>
        <p:spPr>
          <a:xfrm>
            <a:off x="593124" y="1334530"/>
            <a:ext cx="11318790" cy="2471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34641577"/>
      </p:ext>
    </p:extLst>
  </p:cSld>
  <p:clrMapOvr>
    <a:masterClrMapping/>
  </p:clrMapOvr>
  <p:transition spd="med">
    <p:pull/>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b="1" dirty="0" smtClean="0"/>
              <a:t>Employee Perks</a:t>
            </a:r>
            <a:endParaRPr lang="en-US" b="1" dirty="0"/>
          </a:p>
        </p:txBody>
      </p:sp>
      <p:sp>
        <p:nvSpPr>
          <p:cNvPr id="7" name="Content Placeholder 6"/>
          <p:cNvSpPr>
            <a:spLocks noGrp="1"/>
          </p:cNvSpPr>
          <p:nvPr>
            <p:ph idx="1"/>
          </p:nvPr>
        </p:nvSpPr>
        <p:spPr>
          <a:xfrm>
            <a:off x="838200" y="1825625"/>
            <a:ext cx="7124571" cy="4351338"/>
          </a:xfrm>
        </p:spPr>
        <p:txBody>
          <a:bodyPr/>
          <a:lstStyle/>
          <a:p>
            <a:r>
              <a:rPr lang="en-US" altLang="en-US" sz="2000" b="1" dirty="0" smtClean="0">
                <a:solidFill>
                  <a:schemeClr val="tx1"/>
                </a:solidFill>
                <a:latin typeface="Candara" panose="020E0502030303020204" pitchFamily="34" charset="0"/>
              </a:rPr>
              <a:t>Employee Discounts</a:t>
            </a:r>
            <a:br>
              <a:rPr lang="en-US" altLang="en-US" sz="2000" b="1" dirty="0" smtClean="0">
                <a:solidFill>
                  <a:schemeClr val="tx1"/>
                </a:solidFill>
                <a:latin typeface="Candara" panose="020E0502030303020204" pitchFamily="34" charset="0"/>
              </a:rPr>
            </a:br>
            <a:endParaRPr lang="en-US" altLang="en-US" sz="2000" b="1" dirty="0" smtClean="0">
              <a:solidFill>
                <a:schemeClr val="tx1"/>
              </a:solidFill>
              <a:latin typeface="Candara" panose="020E0502030303020204" pitchFamily="34" charset="0"/>
            </a:endParaRPr>
          </a:p>
          <a:p>
            <a:pPr lvl="1">
              <a:buFontTx/>
              <a:buChar char="-"/>
            </a:pPr>
            <a:r>
              <a:rPr lang="en-US" altLang="en-US" sz="3200" dirty="0" smtClean="0">
                <a:solidFill>
                  <a:schemeClr val="tx1"/>
                </a:solidFill>
                <a:latin typeface="Candara" panose="020E0502030303020204" pitchFamily="34" charset="0"/>
              </a:rPr>
              <a:t>15% off your AT&amp;T bill.</a:t>
            </a:r>
          </a:p>
          <a:p>
            <a:pPr lvl="1">
              <a:buFontTx/>
              <a:buChar char="-"/>
            </a:pPr>
            <a:r>
              <a:rPr lang="en-US" altLang="en-US" sz="3200" dirty="0" smtClean="0">
                <a:solidFill>
                  <a:schemeClr val="tx1"/>
                </a:solidFill>
                <a:latin typeface="Candara" panose="020E0502030303020204" pitchFamily="34" charset="0"/>
              </a:rPr>
              <a:t>18% off your </a:t>
            </a:r>
            <a:r>
              <a:rPr lang="en-US" altLang="en-US" sz="3200" dirty="0" smtClean="0">
                <a:latin typeface="Candara" panose="020E0502030303020204" pitchFamily="34" charset="0"/>
              </a:rPr>
              <a:t>Sprint</a:t>
            </a:r>
            <a:r>
              <a:rPr lang="en-US" altLang="en-US" sz="3200" dirty="0" smtClean="0">
                <a:solidFill>
                  <a:schemeClr val="tx1"/>
                </a:solidFill>
                <a:latin typeface="Candara" panose="020E0502030303020204" pitchFamily="34" charset="0"/>
              </a:rPr>
              <a:t> bill.</a:t>
            </a:r>
          </a:p>
          <a:p>
            <a:pPr lvl="1">
              <a:buFontTx/>
              <a:buChar char="-"/>
            </a:pPr>
            <a:r>
              <a:rPr lang="en-US" altLang="en-US" sz="3200" dirty="0" smtClean="0">
                <a:solidFill>
                  <a:schemeClr val="tx1"/>
                </a:solidFill>
                <a:latin typeface="Candara" panose="020E0502030303020204" pitchFamily="34" charset="0"/>
              </a:rPr>
              <a:t>Discounts on Dell, Microsoft, and Apple software, devices, and more.</a:t>
            </a:r>
          </a:p>
          <a:p>
            <a:pPr lvl="1">
              <a:buFontTx/>
              <a:buChar char="-"/>
            </a:pPr>
            <a:r>
              <a:rPr lang="en-US" altLang="en-US" sz="3200" dirty="0" smtClean="0">
                <a:solidFill>
                  <a:schemeClr val="tx1"/>
                </a:solidFill>
                <a:latin typeface="Candara" panose="020E0502030303020204" pitchFamily="34" charset="0"/>
              </a:rPr>
              <a:t>Discounts on membership to local gyms through OGB/BCBS</a:t>
            </a:r>
          </a:p>
          <a:p>
            <a:endParaRPr lang="en-US" dirty="0"/>
          </a:p>
        </p:txBody>
      </p:sp>
      <p:pic>
        <p:nvPicPr>
          <p:cNvPr id="9"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761058" y="1975117"/>
            <a:ext cx="1625600"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641407" y="3021539"/>
            <a:ext cx="1566863"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234396" y="3021539"/>
            <a:ext cx="693873" cy="681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2"/>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008104" y="4849633"/>
            <a:ext cx="998537"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Content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242854" y="365125"/>
            <a:ext cx="2615514" cy="1036397"/>
          </a:xfrm>
          <a:prstGeom prst="rect">
            <a:avLst/>
          </a:prstGeom>
        </p:spPr>
      </p:pic>
      <p:cxnSp>
        <p:nvCxnSpPr>
          <p:cNvPr id="15" name="Straight Connector 14"/>
          <p:cNvCxnSpPr/>
          <p:nvPr/>
        </p:nvCxnSpPr>
        <p:spPr>
          <a:xfrm flipV="1">
            <a:off x="838200" y="1383958"/>
            <a:ext cx="10950146" cy="1756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p:nvPicPr>
        <p:blipFill>
          <a:blip r:embed="rId7">
            <a:duotone>
              <a:prstClr val="black"/>
              <a:schemeClr val="accent2">
                <a:tint val="45000"/>
                <a:satMod val="400000"/>
              </a:schemeClr>
            </a:duotone>
            <a:extLst>
              <a:ext uri="{28A0092B-C50C-407E-A947-70E740481C1C}">
                <a14:useLocalDpi xmlns:a14="http://schemas.microsoft.com/office/drawing/2010/main" val="0"/>
              </a:ext>
            </a:extLst>
          </a:blip>
          <a:stretch>
            <a:fillRect/>
          </a:stretch>
        </p:blipFill>
        <p:spPr>
          <a:xfrm>
            <a:off x="8573858" y="4001294"/>
            <a:ext cx="1867028" cy="527409"/>
          </a:xfrm>
          <a:prstGeom prst="rect">
            <a:avLst/>
          </a:prstGeom>
          <a:ln w="60325">
            <a:solidFill>
              <a:schemeClr val="accent1"/>
            </a:solidFill>
          </a:ln>
        </p:spPr>
      </p:pic>
      <p:pic>
        <p:nvPicPr>
          <p:cNvPr id="3" name="Picture 2"/>
          <p:cNvPicPr>
            <a:picLocks noChangeAspect="1"/>
          </p:cNvPicPr>
          <p:nvPr/>
        </p:nvPicPr>
        <p:blipFill>
          <a:blip r:embed="rId8"/>
          <a:stretch>
            <a:fillRect/>
          </a:stretch>
        </p:blipFill>
        <p:spPr>
          <a:xfrm>
            <a:off x="9386658" y="1975117"/>
            <a:ext cx="1558078" cy="777875"/>
          </a:xfrm>
          <a:prstGeom prst="rect">
            <a:avLst/>
          </a:prstGeom>
        </p:spPr>
      </p:pic>
      <p:pic>
        <p:nvPicPr>
          <p:cNvPr id="4" name="Picture 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946082" y="3021540"/>
            <a:ext cx="695325" cy="695325"/>
          </a:xfrm>
          <a:prstGeom prst="rect">
            <a:avLst/>
          </a:prstGeom>
        </p:spPr>
      </p:pic>
    </p:spTree>
    <p:extLst>
      <p:ext uri="{BB962C8B-B14F-4D97-AF65-F5344CB8AC3E}">
        <p14:creationId xmlns:p14="http://schemas.microsoft.com/office/powerpoint/2010/main" val="3369889189"/>
      </p:ext>
    </p:extLst>
  </p:cSld>
  <p:clrMapOvr>
    <a:masterClrMapping/>
  </p:clrMapOvr>
  <p:transition spd="med">
    <p:pull/>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Employee Benefits</a:t>
            </a:r>
            <a:endParaRPr lang="en-US" b="1" dirty="0"/>
          </a:p>
        </p:txBody>
      </p:sp>
      <p:sp>
        <p:nvSpPr>
          <p:cNvPr id="3" name="Content Placeholder 2"/>
          <p:cNvSpPr>
            <a:spLocks noGrp="1"/>
          </p:cNvSpPr>
          <p:nvPr>
            <p:ph idx="1"/>
          </p:nvPr>
        </p:nvSpPr>
        <p:spPr>
          <a:xfrm>
            <a:off x="838200" y="1825624"/>
            <a:ext cx="10515600" cy="5032375"/>
          </a:xfrm>
        </p:spPr>
        <p:txBody>
          <a:bodyPr>
            <a:normAutofit lnSpcReduction="10000"/>
          </a:bodyPr>
          <a:lstStyle/>
          <a:p>
            <a:pPr marL="68580" indent="-68580">
              <a:defRPr/>
            </a:pPr>
            <a:r>
              <a:rPr lang="en-US" altLang="en-US" dirty="0">
                <a:latin typeface="Candara" panose="020E0502030303020204" pitchFamily="34" charset="0"/>
                <a:ea typeface="ヒラギノ角ゴ Pro W3"/>
              </a:rPr>
              <a:t>Health </a:t>
            </a:r>
            <a:r>
              <a:rPr lang="en-US" altLang="en-US" dirty="0" smtClean="0">
                <a:latin typeface="Candara" panose="020E0502030303020204" pitchFamily="34" charset="0"/>
                <a:ea typeface="ヒラギノ角ゴ Pro W3"/>
              </a:rPr>
              <a:t>Insurance</a:t>
            </a:r>
          </a:p>
          <a:p>
            <a:pPr lvl="1">
              <a:buFont typeface="Wingdings" panose="05000000000000000000" pitchFamily="2" charset="2"/>
              <a:buChar char="q"/>
            </a:pPr>
            <a:r>
              <a:rPr lang="en-US" altLang="en-US" sz="1600" dirty="0" smtClean="0">
                <a:solidFill>
                  <a:schemeClr val="tx1"/>
                </a:solidFill>
              </a:rPr>
              <a:t>Offered to Full-time employees.</a:t>
            </a:r>
          </a:p>
          <a:p>
            <a:pPr lvl="1">
              <a:buFont typeface="Wingdings" panose="05000000000000000000" pitchFamily="2" charset="2"/>
              <a:buChar char="q"/>
            </a:pPr>
            <a:r>
              <a:rPr lang="en-US" altLang="en-US" sz="1600" dirty="0" smtClean="0">
                <a:solidFill>
                  <a:schemeClr val="tx1"/>
                </a:solidFill>
              </a:rPr>
              <a:t>Administered by Blue Cross Blue Shield.</a:t>
            </a:r>
          </a:p>
          <a:p>
            <a:pPr lvl="1">
              <a:buFont typeface="Wingdings" panose="05000000000000000000" pitchFamily="2" charset="2"/>
              <a:buChar char="q"/>
            </a:pPr>
            <a:r>
              <a:rPr lang="en-US" altLang="en-US" sz="1600" dirty="0" smtClean="0">
                <a:solidFill>
                  <a:schemeClr val="tx1"/>
                </a:solidFill>
              </a:rPr>
              <a:t>Five plans to pick from.</a:t>
            </a:r>
          </a:p>
          <a:p>
            <a:pPr lvl="1">
              <a:buFont typeface="Wingdings" panose="05000000000000000000" pitchFamily="2" charset="2"/>
              <a:buChar char="q"/>
            </a:pPr>
            <a:r>
              <a:rPr lang="en-US" altLang="en-US" sz="1600" dirty="0" smtClean="0">
                <a:solidFill>
                  <a:schemeClr val="tx1"/>
                </a:solidFill>
              </a:rPr>
              <a:t>Must enroll within 30 days of your hire date or during Annual Enrollment.</a:t>
            </a:r>
          </a:p>
          <a:p>
            <a:pPr lvl="2">
              <a:buFont typeface="Wingdings" panose="05000000000000000000" pitchFamily="2" charset="2"/>
              <a:buChar char="q"/>
            </a:pPr>
            <a:r>
              <a:rPr lang="en-US" altLang="en-US" sz="1300" dirty="0" smtClean="0"/>
              <a:t>May be given an exception, due to qualifying event.</a:t>
            </a:r>
            <a:endParaRPr lang="en-US" altLang="en-US" dirty="0">
              <a:latin typeface="Candara" panose="020E0502030303020204" pitchFamily="34" charset="0"/>
              <a:ea typeface="ヒラギノ角ゴ Pro W3"/>
            </a:endParaRPr>
          </a:p>
          <a:p>
            <a:pPr marL="68580" indent="-68580">
              <a:defRPr/>
            </a:pPr>
            <a:r>
              <a:rPr lang="en-US" altLang="en-US" dirty="0">
                <a:latin typeface="Candara" panose="020E0502030303020204" pitchFamily="34" charset="0"/>
                <a:ea typeface="ヒラギノ角ゴ Pro W3"/>
              </a:rPr>
              <a:t>Life </a:t>
            </a:r>
            <a:r>
              <a:rPr lang="en-US" altLang="en-US" dirty="0" smtClean="0">
                <a:latin typeface="Candara" panose="020E0502030303020204" pitchFamily="34" charset="0"/>
                <a:ea typeface="ヒラギノ角ゴ Pro W3"/>
              </a:rPr>
              <a:t>Insurance</a:t>
            </a:r>
          </a:p>
          <a:p>
            <a:pPr lvl="1">
              <a:buFont typeface="Wingdings" panose="05000000000000000000" pitchFamily="2" charset="2"/>
              <a:buChar char="q"/>
            </a:pPr>
            <a:r>
              <a:rPr lang="en-US" altLang="en-US" sz="1600" dirty="0" smtClean="0">
                <a:solidFill>
                  <a:schemeClr val="tx1"/>
                </a:solidFill>
              </a:rPr>
              <a:t>Offered through Prudential.</a:t>
            </a:r>
          </a:p>
          <a:p>
            <a:pPr lvl="1">
              <a:buFont typeface="Wingdings" panose="05000000000000000000" pitchFamily="2" charset="2"/>
              <a:buChar char="q"/>
            </a:pPr>
            <a:r>
              <a:rPr lang="en-US" altLang="en-US" sz="1600" dirty="0" smtClean="0">
                <a:solidFill>
                  <a:schemeClr val="tx1"/>
                </a:solidFill>
              </a:rPr>
              <a:t>Choose from Basic Coverage and Supplemental.</a:t>
            </a:r>
          </a:p>
          <a:p>
            <a:pPr marL="68580" indent="-68580">
              <a:defRPr/>
            </a:pPr>
            <a:r>
              <a:rPr lang="en-US" altLang="en-US" dirty="0" smtClean="0">
                <a:latin typeface="Candara" panose="020E0502030303020204" pitchFamily="34" charset="0"/>
                <a:ea typeface="ヒラギノ角ゴ Pro W3"/>
              </a:rPr>
              <a:t>Supplemental Benefits</a:t>
            </a:r>
          </a:p>
          <a:p>
            <a:pPr lvl="1">
              <a:buFont typeface="Wingdings" panose="05000000000000000000" pitchFamily="2" charset="2"/>
              <a:buChar char="q"/>
              <a:defRPr/>
            </a:pPr>
            <a:r>
              <a:rPr lang="en-US" sz="1600" dirty="0"/>
              <a:t>Several vendors to choose from.</a:t>
            </a:r>
          </a:p>
          <a:p>
            <a:pPr lvl="1">
              <a:buFont typeface="Wingdings" panose="05000000000000000000" pitchFamily="2" charset="2"/>
              <a:buChar char="q"/>
              <a:defRPr/>
            </a:pPr>
            <a:r>
              <a:rPr lang="en-US" sz="1600" dirty="0"/>
              <a:t>Product offerings - dental, vision, cancer, etc</a:t>
            </a:r>
            <a:r>
              <a:rPr lang="en-US" sz="1600" dirty="0" smtClean="0"/>
              <a:t>.</a:t>
            </a:r>
          </a:p>
          <a:p>
            <a:pPr marL="457200" lvl="1" indent="0">
              <a:buNone/>
              <a:defRPr/>
            </a:pPr>
            <a:r>
              <a:rPr lang="en-US" sz="1600" smtClean="0">
                <a:hlinkClick r:id="rId2"/>
              </a:rPr>
              <a:t>Supplemental Vendor List</a:t>
            </a:r>
            <a:endParaRPr lang="en-US" sz="1600" dirty="0"/>
          </a:p>
          <a:p>
            <a:pPr lvl="1">
              <a:buFont typeface="Wingdings" panose="05000000000000000000" pitchFamily="2" charset="2"/>
              <a:buChar char="q"/>
              <a:defRPr/>
            </a:pPr>
            <a:endParaRPr lang="en-US" sz="1600" dirty="0"/>
          </a:p>
          <a:p>
            <a:pPr marL="68580" indent="-68580">
              <a:defRPr/>
            </a:pPr>
            <a:r>
              <a:rPr lang="en-US" dirty="0"/>
              <a:t>For additional information, contact </a:t>
            </a:r>
            <a:r>
              <a:rPr lang="en-US" dirty="0" smtClean="0"/>
              <a:t>Tonia Hudson in </a:t>
            </a:r>
            <a:r>
              <a:rPr lang="en-US" dirty="0"/>
              <a:t>HR at </a:t>
            </a:r>
            <a:r>
              <a:rPr lang="en-US" dirty="0" smtClean="0"/>
              <a:t>225.219.4331</a:t>
            </a:r>
            <a:endParaRPr lang="en-US" dirty="0"/>
          </a:p>
        </p:txBody>
      </p:sp>
      <p:pic>
        <p:nvPicPr>
          <p:cNvPr id="4" name="Content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42854" y="365125"/>
            <a:ext cx="2615514" cy="1036397"/>
          </a:xfrm>
          <a:prstGeom prst="rect">
            <a:avLst/>
          </a:prstGeom>
        </p:spPr>
      </p:pic>
      <p:cxnSp>
        <p:nvCxnSpPr>
          <p:cNvPr id="5" name="Straight Connector 4"/>
          <p:cNvCxnSpPr/>
          <p:nvPr/>
        </p:nvCxnSpPr>
        <p:spPr>
          <a:xfrm flipV="1">
            <a:off x="838200" y="1383958"/>
            <a:ext cx="10950146" cy="1756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6" name="Picture 2" descr="http://info.groupbenefits.org/wp-content/uploads/2015/08/348x173xogbHeadSidebySideAgenda2.png.pagespeed.ic.rdhSEkeFU-.pn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a:xfrm>
            <a:off x="8521872" y="1825625"/>
            <a:ext cx="2486025" cy="1235075"/>
          </a:xfrm>
          <a:prstGeom prst="rect">
            <a:avLst/>
          </a:prstGeom>
          <a:noFill/>
        </p:spPr>
      </p:pic>
      <p:pic>
        <p:nvPicPr>
          <p:cNvPr id="8" name="Picture 2" descr="http://www.dinadental.com/images/DinaDental.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a:xfrm>
            <a:off x="8918746" y="4411662"/>
            <a:ext cx="1917700" cy="1095375"/>
          </a:xfrm>
          <a:prstGeom prst="rect">
            <a:avLst/>
          </a:prstGeom>
          <a:noFill/>
        </p:spPr>
      </p:pic>
    </p:spTree>
    <p:extLst>
      <p:ext uri="{BB962C8B-B14F-4D97-AF65-F5344CB8AC3E}">
        <p14:creationId xmlns:p14="http://schemas.microsoft.com/office/powerpoint/2010/main" val="254197725"/>
      </p:ext>
    </p:extLst>
  </p:cSld>
  <p:clrMapOvr>
    <a:masterClrMapping/>
  </p:clrMapOvr>
  <p:transition spd="med">
    <p:pull/>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smtClean="0"/>
              <a:t>Employee Benefits Continued..</a:t>
            </a:r>
            <a:endParaRPr lang="en-US" b="1" dirty="0"/>
          </a:p>
        </p:txBody>
      </p:sp>
      <p:pic>
        <p:nvPicPr>
          <p:cNvPr id="5" name="Content Placeholder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42854" y="365125"/>
            <a:ext cx="2615514" cy="1036397"/>
          </a:xfrm>
          <a:prstGeom prst="rect">
            <a:avLst/>
          </a:prstGeom>
        </p:spPr>
      </p:pic>
      <p:cxnSp>
        <p:nvCxnSpPr>
          <p:cNvPr id="6" name="Straight Connector 5"/>
          <p:cNvCxnSpPr/>
          <p:nvPr/>
        </p:nvCxnSpPr>
        <p:spPr>
          <a:xfrm flipV="1">
            <a:off x="838200" y="1383958"/>
            <a:ext cx="10950146" cy="1756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Content Placeholder 1"/>
          <p:cNvSpPr>
            <a:spLocks noGrp="1"/>
          </p:cNvSpPr>
          <p:nvPr>
            <p:ph idx="1"/>
          </p:nvPr>
        </p:nvSpPr>
        <p:spPr/>
        <p:txBody>
          <a:bodyPr/>
          <a:lstStyle/>
          <a:p>
            <a:pPr>
              <a:buFont typeface="Wingdings" panose="05000000000000000000" pitchFamily="2" charset="2"/>
              <a:buChar char="q"/>
              <a:defRPr/>
            </a:pPr>
            <a:r>
              <a:rPr lang="en-US" sz="2000" dirty="0">
                <a:latin typeface="Candara" panose="020E0502030303020204" pitchFamily="34" charset="0"/>
              </a:rPr>
              <a:t>Flexible Benefits</a:t>
            </a:r>
          </a:p>
          <a:p>
            <a:pPr lvl="1">
              <a:buFont typeface="Wingdings" panose="05000000000000000000" pitchFamily="2" charset="2"/>
              <a:buChar char="q"/>
              <a:defRPr/>
            </a:pPr>
            <a:r>
              <a:rPr lang="en-US" sz="2000" dirty="0">
                <a:latin typeface="Candara" panose="020E0502030303020204" pitchFamily="34" charset="0"/>
              </a:rPr>
              <a:t>Approved by the Internal Revenue Service for the tax‐free payment of eligible benefits.  </a:t>
            </a:r>
          </a:p>
          <a:p>
            <a:pPr lvl="1">
              <a:buFont typeface="Wingdings" panose="05000000000000000000" pitchFamily="2" charset="2"/>
              <a:buChar char="q"/>
              <a:defRPr/>
            </a:pPr>
            <a:r>
              <a:rPr lang="en-US" sz="2000" dirty="0">
                <a:latin typeface="Candara" panose="020E0502030303020204" pitchFamily="34" charset="0"/>
              </a:rPr>
              <a:t>These benefits may include premiums for group health insurance, group life insurance, most payroll‐deductible benefits, and flexible spending accounts.</a:t>
            </a:r>
          </a:p>
          <a:p>
            <a:pPr>
              <a:lnSpc>
                <a:spcPct val="100000"/>
              </a:lnSpc>
              <a:buFont typeface="Wingdings" panose="05000000000000000000" pitchFamily="2" charset="2"/>
              <a:buChar char="q"/>
              <a:defRPr/>
            </a:pPr>
            <a:r>
              <a:rPr lang="en-US" sz="2000" dirty="0">
                <a:latin typeface="Candara" panose="020E0502030303020204" pitchFamily="34" charset="0"/>
              </a:rPr>
              <a:t>Deferred Compensation</a:t>
            </a:r>
          </a:p>
          <a:p>
            <a:endParaRPr lang="en-US" dirty="0"/>
          </a:p>
        </p:txBody>
      </p:sp>
    </p:spTree>
    <p:extLst>
      <p:ext uri="{BB962C8B-B14F-4D97-AF65-F5344CB8AC3E}">
        <p14:creationId xmlns:p14="http://schemas.microsoft.com/office/powerpoint/2010/main" val="1589447849"/>
      </p:ext>
    </p:extLst>
  </p:cSld>
  <p:clrMapOvr>
    <a:masterClrMapping/>
  </p:clrMapOvr>
  <p:transition spd="med">
    <p:pull/>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2995" y="1690688"/>
            <a:ext cx="11685373" cy="5167312"/>
          </a:xfrm>
        </p:spPr>
        <p:txBody>
          <a:bodyPr>
            <a:normAutofit/>
          </a:bodyPr>
          <a:lstStyle/>
          <a:p>
            <a:pPr marL="68580" indent="-68580">
              <a:lnSpc>
                <a:spcPct val="100000"/>
              </a:lnSpc>
              <a:defRPr/>
            </a:pPr>
            <a:r>
              <a:rPr lang="en-US" sz="1800" b="1" u="sng" dirty="0">
                <a:latin typeface="Candara" panose="020E0502030303020204" pitchFamily="34" charset="0"/>
                <a:ea typeface="ヒラギノ角ゴ Pro W3"/>
              </a:rPr>
              <a:t>Louisiana State Employees Retirement </a:t>
            </a:r>
            <a:r>
              <a:rPr lang="en-US" sz="1800" b="1" u="sng" dirty="0" smtClean="0">
                <a:latin typeface="Candara" panose="020E0502030303020204" pitchFamily="34" charset="0"/>
                <a:ea typeface="ヒラギノ角ゴ Pro W3"/>
              </a:rPr>
              <a:t>System (LASERS)</a:t>
            </a:r>
            <a:endParaRPr lang="en-US" sz="1800" dirty="0">
              <a:latin typeface="Candara" panose="020E0502030303020204" pitchFamily="34" charset="0"/>
              <a:ea typeface="ヒラギノ角ゴ Pro W3"/>
            </a:endParaRPr>
          </a:p>
          <a:p>
            <a:pPr marL="0" indent="0">
              <a:lnSpc>
                <a:spcPct val="100000"/>
              </a:lnSpc>
              <a:buNone/>
              <a:defRPr/>
            </a:pPr>
            <a:r>
              <a:rPr lang="en-US" sz="1800" b="1" dirty="0">
                <a:solidFill>
                  <a:schemeClr val="accent5">
                    <a:lumMod val="75000"/>
                  </a:schemeClr>
                </a:solidFill>
                <a:latin typeface="Candara" panose="020E0502030303020204" pitchFamily="34" charset="0"/>
                <a:ea typeface="ヒラギノ角ゴ Pro W3"/>
              </a:rPr>
              <a:t>What is LASERS? </a:t>
            </a:r>
          </a:p>
          <a:p>
            <a:pPr marL="287655" lvl="1" indent="-68580">
              <a:lnSpc>
                <a:spcPct val="100000"/>
              </a:lnSpc>
              <a:defRPr/>
            </a:pPr>
            <a:r>
              <a:rPr lang="en-US" sz="1800" dirty="0">
                <a:latin typeface="Candara" panose="020E0502030303020204" pitchFamily="34" charset="0"/>
                <a:ea typeface="ヒラギノ角ゴ Pro W3"/>
              </a:rPr>
              <a:t>LASERS was established by the Louisiana Legislature in 1946, and administers a qualified pension and retirement plan under section 401(a) of the Internal Revenue Code. LASERS is a trust fund created to provide retirement and other benefits for state officers, employees, and their beneficiaries.</a:t>
            </a:r>
          </a:p>
          <a:p>
            <a:pPr marL="0" indent="0">
              <a:lnSpc>
                <a:spcPct val="100000"/>
              </a:lnSpc>
              <a:buNone/>
              <a:defRPr/>
            </a:pPr>
            <a:r>
              <a:rPr lang="en-US" sz="1800" b="1" dirty="0">
                <a:solidFill>
                  <a:schemeClr val="accent5">
                    <a:lumMod val="75000"/>
                  </a:schemeClr>
                </a:solidFill>
                <a:latin typeface="Candara" panose="020E0502030303020204" pitchFamily="34" charset="0"/>
                <a:ea typeface="ヒラギノ角ゴ Pro W3"/>
              </a:rPr>
              <a:t>Why must I join LASERS?</a:t>
            </a:r>
          </a:p>
          <a:p>
            <a:pPr marL="287655" lvl="1" indent="-68580">
              <a:lnSpc>
                <a:spcPct val="100000"/>
              </a:lnSpc>
              <a:defRPr/>
            </a:pPr>
            <a:r>
              <a:rPr lang="en-US" sz="1800" dirty="0">
                <a:latin typeface="Candara" panose="020E0502030303020204" pitchFamily="34" charset="0"/>
                <a:ea typeface="ヒラギノ角ゴ Pro W3"/>
              </a:rPr>
              <a:t>Membership in LASERS is mandatory for all state employees whose employing agencies are LASERS participants, except those exempted by state </a:t>
            </a:r>
            <a:r>
              <a:rPr lang="en-US" sz="1800" dirty="0" smtClean="0">
                <a:latin typeface="Candara" panose="020E0502030303020204" pitchFamily="34" charset="0"/>
                <a:ea typeface="ヒラギノ角ゴ Pro W3"/>
              </a:rPr>
              <a:t>law or who meet certain or requirements. </a:t>
            </a:r>
            <a:r>
              <a:rPr lang="en-US" sz="1800" dirty="0">
                <a:latin typeface="Candara" panose="020E0502030303020204" pitchFamily="34" charset="0"/>
                <a:ea typeface="ヒラギノ角ゴ Pro W3"/>
              </a:rPr>
              <a:t>Employees with membership under other Louisiana retirement systems may be eligible to retain membership with the other system or join an earlier LASERS retirement plan.</a:t>
            </a:r>
          </a:p>
          <a:p>
            <a:pPr marL="0" indent="0">
              <a:lnSpc>
                <a:spcPct val="100000"/>
              </a:lnSpc>
              <a:buNone/>
              <a:defRPr/>
            </a:pPr>
            <a:r>
              <a:rPr lang="en-US" sz="1800" b="1" dirty="0">
                <a:solidFill>
                  <a:schemeClr val="accent5">
                    <a:lumMod val="75000"/>
                  </a:schemeClr>
                </a:solidFill>
                <a:latin typeface="Candara" panose="020E0502030303020204" pitchFamily="34" charset="0"/>
                <a:ea typeface="ヒラギノ角ゴ Pro W3"/>
              </a:rPr>
              <a:t>How much do I pay?</a:t>
            </a:r>
          </a:p>
          <a:p>
            <a:pPr marL="287655" lvl="1" indent="-68580">
              <a:lnSpc>
                <a:spcPct val="100000"/>
              </a:lnSpc>
              <a:defRPr/>
            </a:pPr>
            <a:r>
              <a:rPr lang="en-US" sz="1800" dirty="0">
                <a:latin typeface="Candara" panose="020E0502030303020204" pitchFamily="34" charset="0"/>
                <a:ea typeface="ヒラギノ角ゴ Pro W3"/>
              </a:rPr>
              <a:t>Any Regular Member of LASERS whose first employment began on or before June 30, 2006, pays a contribution rate of 7.5% of their salary, which is deducted from each of the employee’s paychecks and placed in a trust account that is used to pay benefits. </a:t>
            </a:r>
          </a:p>
          <a:p>
            <a:pPr marL="287655" lvl="1" indent="-68580">
              <a:lnSpc>
                <a:spcPct val="100000"/>
              </a:lnSpc>
              <a:defRPr/>
            </a:pPr>
            <a:r>
              <a:rPr lang="en-US" sz="1800" dirty="0">
                <a:latin typeface="Candara" panose="020E0502030303020204" pitchFamily="34" charset="0"/>
                <a:ea typeface="ヒラギノ角ゴ Pro W3"/>
              </a:rPr>
              <a:t>Any Regular Member of LASERS whose first employment began on or after July 1, 2006, pays a contribution rate of 8% of their salary.</a:t>
            </a:r>
          </a:p>
        </p:txBody>
      </p:sp>
      <p:sp>
        <p:nvSpPr>
          <p:cNvPr id="4" name="Title 1"/>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smtClean="0"/>
              <a:t>Employee Benefits - Retirement</a:t>
            </a:r>
            <a:endParaRPr lang="en-US" b="1" dirty="0"/>
          </a:p>
        </p:txBody>
      </p:sp>
      <p:pic>
        <p:nvPicPr>
          <p:cNvPr id="5" name="Content Placeholder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42854" y="365125"/>
            <a:ext cx="2615514" cy="1036397"/>
          </a:xfrm>
          <a:prstGeom prst="rect">
            <a:avLst/>
          </a:prstGeom>
        </p:spPr>
      </p:pic>
      <p:cxnSp>
        <p:nvCxnSpPr>
          <p:cNvPr id="6" name="Straight Connector 5"/>
          <p:cNvCxnSpPr/>
          <p:nvPr/>
        </p:nvCxnSpPr>
        <p:spPr>
          <a:xfrm flipV="1">
            <a:off x="838200" y="1383958"/>
            <a:ext cx="10950146" cy="1756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96346781"/>
      </p:ext>
    </p:extLst>
  </p:cSld>
  <p:clrMapOvr>
    <a:masterClrMapping/>
  </p:clrMapOvr>
  <p:transition spd="med">
    <p:pull/>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7708" y="1623948"/>
            <a:ext cx="11660660" cy="5456478"/>
          </a:xfrm>
        </p:spPr>
        <p:txBody>
          <a:bodyPr/>
          <a:lstStyle/>
          <a:p>
            <a:pPr marL="0" indent="0">
              <a:buNone/>
            </a:pPr>
            <a:r>
              <a:rPr lang="en-US" altLang="en-US" sz="2000" b="1" dirty="0" smtClean="0">
                <a:solidFill>
                  <a:schemeClr val="accent5">
                    <a:lumMod val="75000"/>
                  </a:schemeClr>
                </a:solidFill>
                <a:latin typeface="Candara" panose="020E0502030303020204" pitchFamily="34" charset="0"/>
                <a:ea typeface="ヒラギノ角ゴ Pro W3"/>
                <a:cs typeface="ヒラギノ角ゴ Pro W3"/>
              </a:rPr>
              <a:t>When can I retire?  </a:t>
            </a:r>
          </a:p>
          <a:p>
            <a:pPr lvl="1" indent="-68263"/>
            <a:r>
              <a:rPr lang="en-US" altLang="en-US" sz="2000" dirty="0" smtClean="0">
                <a:solidFill>
                  <a:schemeClr val="tx1"/>
                </a:solidFill>
                <a:latin typeface="Candara" panose="020E0502030303020204" pitchFamily="34" charset="0"/>
                <a:ea typeface="ヒラギノ角ゴ Pro W3"/>
                <a:cs typeface="ヒラギノ角ゴ Pro W3"/>
              </a:rPr>
              <a:t>If you are a Regular Member of LASERS, and were hired on or before June 30, 2006, you become eligible for retirement upon reaching one of the criteria below:</a:t>
            </a:r>
          </a:p>
          <a:p>
            <a:r>
              <a:rPr lang="en-US" altLang="en-US" sz="2000" dirty="0" smtClean="0">
                <a:solidFill>
                  <a:schemeClr val="tx1"/>
                </a:solidFill>
                <a:latin typeface="Candara" panose="020E0502030303020204" pitchFamily="34" charset="0"/>
                <a:ea typeface="ヒラギノ角ゴ Pro W3"/>
                <a:cs typeface="ヒラギノ角ゴ Pro W3"/>
              </a:rPr>
              <a:t>        • 30 years of service at any age                        • 25 years of service at age 55</a:t>
            </a:r>
          </a:p>
          <a:p>
            <a:r>
              <a:rPr lang="en-US" altLang="en-US" sz="2000" dirty="0" smtClean="0">
                <a:solidFill>
                  <a:schemeClr val="tx1"/>
                </a:solidFill>
                <a:latin typeface="Candara" panose="020E0502030303020204" pitchFamily="34" charset="0"/>
                <a:ea typeface="ヒラギノ角ゴ Pro W3"/>
                <a:cs typeface="ヒラギノ角ゴ Pro W3"/>
              </a:rPr>
              <a:t>        • 10 years of service at age 60                          • 20 years of service at any age, actuarially reduced </a:t>
            </a:r>
            <a:br>
              <a:rPr lang="en-US" altLang="en-US" sz="2000" dirty="0" smtClean="0">
                <a:solidFill>
                  <a:schemeClr val="tx1"/>
                </a:solidFill>
                <a:latin typeface="Candara" panose="020E0502030303020204" pitchFamily="34" charset="0"/>
                <a:ea typeface="ヒラギノ角ゴ Pro W3"/>
                <a:cs typeface="ヒラギノ角ゴ Pro W3"/>
              </a:rPr>
            </a:br>
            <a:endParaRPr lang="en-US" altLang="en-US" sz="2000" dirty="0" smtClean="0">
              <a:solidFill>
                <a:schemeClr val="tx1"/>
              </a:solidFill>
              <a:latin typeface="Candara" panose="020E0502030303020204" pitchFamily="34" charset="0"/>
              <a:ea typeface="ヒラギノ角ゴ Pro W3"/>
              <a:cs typeface="ヒラギノ角ゴ Pro W3"/>
            </a:endParaRPr>
          </a:p>
          <a:p>
            <a:pPr lvl="1" indent="-68263"/>
            <a:r>
              <a:rPr lang="en-US" altLang="en-US" sz="2000" dirty="0" smtClean="0">
                <a:solidFill>
                  <a:schemeClr val="tx1"/>
                </a:solidFill>
                <a:latin typeface="Candara" panose="020E0502030303020204" pitchFamily="34" charset="0"/>
                <a:ea typeface="ヒラギノ角ゴ Pro W3"/>
                <a:cs typeface="ヒラギノ角ゴ Pro W3"/>
              </a:rPr>
              <a:t>If you are a Regular Member of LASERS hired on or after July 1, 2006, and on or before June 30, 2015, you become eligible for retirement upon reaching one of the criteria below:</a:t>
            </a:r>
          </a:p>
          <a:p>
            <a:r>
              <a:rPr lang="en-US" altLang="en-US" sz="2000" dirty="0" smtClean="0">
                <a:solidFill>
                  <a:schemeClr val="tx1"/>
                </a:solidFill>
                <a:latin typeface="Candara" panose="020E0502030303020204" pitchFamily="34" charset="0"/>
                <a:ea typeface="ヒラギノ角ゴ Pro W3"/>
                <a:cs typeface="ヒラギノ角ゴ Pro W3"/>
              </a:rPr>
              <a:t>        • 5 years of service at age 60                            • 20 years of service at any age, actuarially reduced </a:t>
            </a:r>
          </a:p>
          <a:p>
            <a:pPr marL="0" indent="0">
              <a:buNone/>
            </a:pPr>
            <a:endParaRPr lang="en-US" altLang="en-US" sz="2000" dirty="0" smtClean="0">
              <a:solidFill>
                <a:schemeClr val="tx1"/>
              </a:solidFill>
              <a:latin typeface="Candara" panose="020E0502030303020204" pitchFamily="34" charset="0"/>
              <a:ea typeface="ヒラギノ角ゴ Pro W3"/>
              <a:cs typeface="ヒラギノ角ゴ Pro W3"/>
            </a:endParaRPr>
          </a:p>
          <a:p>
            <a:pPr lvl="1" indent="-68263"/>
            <a:r>
              <a:rPr lang="en-US" altLang="en-US" sz="2000" dirty="0" smtClean="0">
                <a:solidFill>
                  <a:schemeClr val="tx1"/>
                </a:solidFill>
                <a:latin typeface="Candara" panose="020E0502030303020204" pitchFamily="34" charset="0"/>
                <a:ea typeface="ヒラギノ角ゴ Pro W3"/>
                <a:cs typeface="ヒラギノ角ゴ Pro W3"/>
              </a:rPr>
              <a:t>If you are a Regular Member of LASERS hired on or after July 1, 2015, you become eligible for retirement upon reaching one of the criteria below:</a:t>
            </a:r>
          </a:p>
          <a:p>
            <a:r>
              <a:rPr lang="en-US" altLang="en-US" sz="2000" dirty="0" smtClean="0">
                <a:solidFill>
                  <a:schemeClr val="tx1"/>
                </a:solidFill>
                <a:latin typeface="Candara" panose="020E0502030303020204" pitchFamily="34" charset="0"/>
                <a:ea typeface="ヒラギノ角ゴ Pro W3"/>
                <a:cs typeface="ヒラギノ角ゴ Pro W3"/>
              </a:rPr>
              <a:t>         • 5 years of service at age 62                            • 20 years of service at any age, actuarially reduced </a:t>
            </a:r>
          </a:p>
          <a:p>
            <a:pPr marL="0" indent="0">
              <a:buNone/>
            </a:pPr>
            <a:endParaRPr lang="en-US" dirty="0"/>
          </a:p>
        </p:txBody>
      </p:sp>
      <p:sp>
        <p:nvSpPr>
          <p:cNvPr id="4" name="Title 1"/>
          <p:cNvSpPr txBox="1">
            <a:spLocks/>
          </p:cNvSpPr>
          <p:nvPr/>
        </p:nvSpPr>
        <p:spPr>
          <a:xfrm>
            <a:off x="370703" y="365125"/>
            <a:ext cx="10983097"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smtClean="0"/>
              <a:t>Employee Benefits - Retirement</a:t>
            </a:r>
            <a:endParaRPr lang="en-US" b="1" dirty="0"/>
          </a:p>
        </p:txBody>
      </p:sp>
      <p:pic>
        <p:nvPicPr>
          <p:cNvPr id="5" name="Content Placeholder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42854" y="365125"/>
            <a:ext cx="2615514" cy="1036397"/>
          </a:xfrm>
          <a:prstGeom prst="rect">
            <a:avLst/>
          </a:prstGeom>
        </p:spPr>
      </p:pic>
      <p:cxnSp>
        <p:nvCxnSpPr>
          <p:cNvPr id="6" name="Straight Connector 5"/>
          <p:cNvCxnSpPr/>
          <p:nvPr/>
        </p:nvCxnSpPr>
        <p:spPr>
          <a:xfrm flipV="1">
            <a:off x="370703" y="1383958"/>
            <a:ext cx="11417643" cy="1756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34810505"/>
      </p:ext>
    </p:extLst>
  </p:cSld>
  <p:clrMapOvr>
    <a:masterClrMapping/>
  </p:clrMapOvr>
  <p:transition spd="med">
    <p:pull/>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70703" y="365125"/>
            <a:ext cx="10983097"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smtClean="0"/>
              <a:t>Employee Benefits - Retirement</a:t>
            </a:r>
            <a:endParaRPr lang="en-US" b="1" dirty="0"/>
          </a:p>
        </p:txBody>
      </p:sp>
      <p:pic>
        <p:nvPicPr>
          <p:cNvPr id="5" name="Content Placeholder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42854" y="365125"/>
            <a:ext cx="2615514" cy="1036397"/>
          </a:xfrm>
          <a:prstGeom prst="rect">
            <a:avLst/>
          </a:prstGeom>
        </p:spPr>
      </p:pic>
      <p:cxnSp>
        <p:nvCxnSpPr>
          <p:cNvPr id="6" name="Straight Connector 5"/>
          <p:cNvCxnSpPr/>
          <p:nvPr/>
        </p:nvCxnSpPr>
        <p:spPr>
          <a:xfrm flipV="1">
            <a:off x="370703" y="1383958"/>
            <a:ext cx="11417643" cy="1756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Content Placeholder 1"/>
          <p:cNvSpPr>
            <a:spLocks noGrp="1"/>
          </p:cNvSpPr>
          <p:nvPr>
            <p:ph idx="1"/>
          </p:nvPr>
        </p:nvSpPr>
        <p:spPr/>
        <p:txBody>
          <a:bodyPr/>
          <a:lstStyle/>
          <a:p>
            <a:pPr marL="0" indent="0">
              <a:buNone/>
              <a:defRPr/>
            </a:pPr>
            <a:r>
              <a:rPr lang="en-US" sz="2000" b="1" dirty="0">
                <a:solidFill>
                  <a:schemeClr val="accent5">
                    <a:lumMod val="75000"/>
                  </a:schemeClr>
                </a:solidFill>
                <a:latin typeface="Candara" panose="020E0502030303020204" pitchFamily="34" charset="0"/>
                <a:ea typeface="ヒラギノ角ゴ Pro W3"/>
              </a:rPr>
              <a:t>Where is LASERS located?  </a:t>
            </a:r>
          </a:p>
          <a:p>
            <a:pPr lvl="1">
              <a:defRPr/>
            </a:pPr>
            <a:r>
              <a:rPr lang="en-US" sz="2000" dirty="0" smtClean="0">
                <a:latin typeface="Candara" panose="020E0502030303020204" pitchFamily="34" charset="0"/>
                <a:ea typeface="Verdana" panose="020B0604030504040204" pitchFamily="34" charset="0"/>
                <a:cs typeface="Verdana" panose="020B0604030504040204" pitchFamily="34" charset="0"/>
              </a:rPr>
              <a:t>Physical address </a:t>
            </a:r>
            <a:r>
              <a:rPr lang="en-US" sz="2000" dirty="0">
                <a:latin typeface="Candara" panose="020E0502030303020204" pitchFamily="34" charset="0"/>
                <a:ea typeface="Verdana" panose="020B0604030504040204" pitchFamily="34" charset="0"/>
                <a:cs typeface="Verdana" panose="020B0604030504040204" pitchFamily="34" charset="0"/>
              </a:rPr>
              <a:t>- 8401 United Plaza Blvd, Baton Rouge, LA 70809</a:t>
            </a:r>
          </a:p>
          <a:p>
            <a:pPr lvl="1">
              <a:defRPr/>
            </a:pPr>
            <a:r>
              <a:rPr lang="en-US" sz="2000" dirty="0">
                <a:latin typeface="Candara" panose="020E0502030303020204" pitchFamily="34" charset="0"/>
                <a:ea typeface="Verdana" panose="020B0604030504040204" pitchFamily="34" charset="0"/>
                <a:cs typeface="Verdana" panose="020B0604030504040204" pitchFamily="34" charset="0"/>
              </a:rPr>
              <a:t>Mail – PO BOX 44213, Baton Rouge, LA 70804-4213</a:t>
            </a:r>
          </a:p>
          <a:p>
            <a:pPr lvl="1">
              <a:defRPr/>
            </a:pPr>
            <a:r>
              <a:rPr lang="en-US" sz="2000" dirty="0">
                <a:latin typeface="Candara" panose="020E0502030303020204" pitchFamily="34" charset="0"/>
                <a:ea typeface="Verdana" panose="020B0604030504040204" pitchFamily="34" charset="0"/>
                <a:cs typeface="Verdana" panose="020B0604030504040204" pitchFamily="34" charset="0"/>
              </a:rPr>
              <a:t>Phone – 1-800-256-3000 or 225-922-0600</a:t>
            </a:r>
          </a:p>
          <a:p>
            <a:pPr lvl="1">
              <a:defRPr/>
            </a:pPr>
            <a:r>
              <a:rPr lang="en-US" sz="2000" dirty="0">
                <a:latin typeface="Candara" panose="020E0502030303020204" pitchFamily="34" charset="0"/>
              </a:rPr>
              <a:t>Website - </a:t>
            </a:r>
            <a:r>
              <a:rPr lang="en-US" sz="2000" u="sng" dirty="0">
                <a:latin typeface="Candara" panose="020E0502030303020204" pitchFamily="34" charset="0"/>
                <a:hlinkClick r:id="rId3"/>
              </a:rPr>
              <a:t>www.lasersonline.org</a:t>
            </a:r>
            <a:endParaRPr lang="en-US" sz="2000" dirty="0">
              <a:latin typeface="Candara" panose="020E0502030303020204" pitchFamily="34" charset="0"/>
            </a:endParaRPr>
          </a:p>
          <a:p>
            <a:pPr lvl="1">
              <a:defRPr/>
            </a:pPr>
            <a:r>
              <a:rPr lang="en-US" sz="2000" dirty="0">
                <a:latin typeface="Candara" panose="020E0502030303020204" pitchFamily="34" charset="0"/>
              </a:rPr>
              <a:t>YouTube Channel - </a:t>
            </a:r>
            <a:r>
              <a:rPr lang="en-US" sz="2000" dirty="0">
                <a:latin typeface="Candara" panose="020E0502030303020204" pitchFamily="34" charset="0"/>
                <a:hlinkClick r:id="rId4"/>
              </a:rPr>
              <a:t>https://www.youtube.com/channel/UC0awZv9jT950-X6Ygju8IKg</a:t>
            </a:r>
            <a:endParaRPr lang="en-US" sz="2000" dirty="0">
              <a:latin typeface="Candara" panose="020E0502030303020204" pitchFamily="34" charset="0"/>
            </a:endParaRPr>
          </a:p>
          <a:p>
            <a:pPr>
              <a:defRPr/>
            </a:pPr>
            <a:endParaRPr lang="en-US" sz="2000" dirty="0">
              <a:latin typeface="Candara" panose="020E0502030303020204" pitchFamily="34" charset="0"/>
            </a:endParaRPr>
          </a:p>
          <a:p>
            <a:pPr>
              <a:defRPr/>
            </a:pPr>
            <a:r>
              <a:rPr lang="en-US" sz="2000" dirty="0">
                <a:latin typeface="Candara" panose="020E0502030303020204" pitchFamily="34" charset="0"/>
              </a:rPr>
              <a:t>For additional information, contact LASERS directly or contact </a:t>
            </a:r>
            <a:r>
              <a:rPr lang="en-US" sz="2000" dirty="0" smtClean="0">
                <a:latin typeface="Candara" panose="020E0502030303020204" pitchFamily="34" charset="0"/>
              </a:rPr>
              <a:t>Jonathan Johnson in </a:t>
            </a:r>
            <a:r>
              <a:rPr lang="en-US" sz="2000" dirty="0">
                <a:latin typeface="Candara" panose="020E0502030303020204" pitchFamily="34" charset="0"/>
              </a:rPr>
              <a:t>HR at </a:t>
            </a:r>
            <a:r>
              <a:rPr lang="en-US" sz="2000" dirty="0" smtClean="0">
                <a:latin typeface="Candara" panose="020E0502030303020204" pitchFamily="34" charset="0"/>
              </a:rPr>
              <a:t>225.342-1675.</a:t>
            </a:r>
            <a:endParaRPr lang="en-US" sz="2000" dirty="0">
              <a:latin typeface="Verdana" panose="020B0604030504040204" pitchFamily="34" charset="0"/>
              <a:ea typeface="Verdana" panose="020B0604030504040204" pitchFamily="34" charset="0"/>
              <a:cs typeface="Verdana" panose="020B0604030504040204" pitchFamily="34" charset="0"/>
            </a:endParaRPr>
          </a:p>
          <a:p>
            <a:pPr marL="0" indent="0">
              <a:buNone/>
            </a:pPr>
            <a:endParaRPr lang="en-US" dirty="0"/>
          </a:p>
        </p:txBody>
      </p:sp>
    </p:spTree>
    <p:extLst>
      <p:ext uri="{BB962C8B-B14F-4D97-AF65-F5344CB8AC3E}">
        <p14:creationId xmlns:p14="http://schemas.microsoft.com/office/powerpoint/2010/main" val="397976790"/>
      </p:ext>
    </p:extLst>
  </p:cSld>
  <p:clrMapOvr>
    <a:masterClrMapping/>
  </p:clrMapOvr>
  <p:transition spd="med">
    <p:pull/>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65125"/>
            <a:ext cx="12192000" cy="1325563"/>
          </a:xfrm>
        </p:spPr>
        <p:txBody>
          <a:bodyPr/>
          <a:lstStyle/>
          <a:p>
            <a:pPr algn="ctr"/>
            <a:r>
              <a:rPr lang="en-US" b="1" dirty="0" smtClean="0">
                <a:latin typeface="Candara" panose="020E0502030303020204" pitchFamily="34" charset="0"/>
                <a:ea typeface="Verdana" panose="020B0604030504040204" pitchFamily="34" charset="0"/>
                <a:cs typeface="Verdana" panose="020B0604030504040204" pitchFamily="34" charset="0"/>
              </a:rPr>
              <a:t>Welcome to the State of Louisiana!</a:t>
            </a:r>
            <a:r>
              <a:rPr lang="en-US" b="1" dirty="0" smtClean="0">
                <a:latin typeface="Candara" panose="020E0502030303020204" pitchFamily="34" charset="0"/>
              </a:rPr>
              <a:t/>
            </a:r>
            <a:br>
              <a:rPr lang="en-US" b="1" dirty="0" smtClean="0">
                <a:latin typeface="Candara" panose="020E0502030303020204" pitchFamily="34" charset="0"/>
              </a:rPr>
            </a:br>
            <a:endParaRPr lang="en-US" b="1" dirty="0">
              <a:latin typeface="Candara" panose="020E0502030303020204" pitchFamily="34" charset="0"/>
            </a:endParaRP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46954" y="1317342"/>
            <a:ext cx="3705313" cy="46756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8" descr="https://upload.wikimedia.org/wikipedia/commons/8/8f/Zydeco_Accordio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31178" y="1317341"/>
            <a:ext cx="3442758" cy="2139847"/>
          </a:xfrm>
          <a:prstGeom prst="rect">
            <a:avLst/>
          </a:prstGeom>
          <a:noFill/>
          <a:ln>
            <a:noFill/>
          </a:ln>
          <a:scene3d>
            <a:camera prst="orthographicFront"/>
            <a:lightRig rig="threePt" dir="t"/>
          </a:scene3d>
          <a:sp3d>
            <a:bevelB/>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1793" y="1302544"/>
            <a:ext cx="3465025" cy="2101056"/>
          </a:xfrm>
          <a:prstGeom prst="rect">
            <a:avLst/>
          </a:prstGeom>
        </p:spPr>
      </p:pic>
      <p:pic>
        <p:nvPicPr>
          <p:cNvPr id="7" name="Picture 6" descr="http://www.superiorequipmentsupplies.com/wp-content/uploads/2015/04/crawfish-boil-table.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1793" y="3655177"/>
            <a:ext cx="3465025"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131177" y="3655177"/>
            <a:ext cx="3442759" cy="2387600"/>
          </a:xfrm>
          <a:prstGeom prst="rect">
            <a:avLst/>
          </a:prstGeom>
        </p:spPr>
      </p:pic>
      <p:cxnSp>
        <p:nvCxnSpPr>
          <p:cNvPr id="11" name="Straight Connector 10"/>
          <p:cNvCxnSpPr/>
          <p:nvPr/>
        </p:nvCxnSpPr>
        <p:spPr>
          <a:xfrm>
            <a:off x="161793" y="1037968"/>
            <a:ext cx="1182426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20438201"/>
      </p:ext>
    </p:extLst>
  </p:cSld>
  <p:clrMapOvr>
    <a:masterClrMapping/>
  </p:clrMapOvr>
  <p:transition spd="med">
    <p:pull/>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70703" y="365125"/>
            <a:ext cx="10983097"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smtClean="0"/>
              <a:t>Employee Benefits - Leave</a:t>
            </a:r>
            <a:endParaRPr lang="en-US" b="1" dirty="0"/>
          </a:p>
        </p:txBody>
      </p:sp>
      <p:pic>
        <p:nvPicPr>
          <p:cNvPr id="5" name="Content Placeholder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42854" y="365125"/>
            <a:ext cx="2615514" cy="1036397"/>
          </a:xfrm>
          <a:prstGeom prst="rect">
            <a:avLst/>
          </a:prstGeom>
        </p:spPr>
      </p:pic>
      <p:cxnSp>
        <p:nvCxnSpPr>
          <p:cNvPr id="6" name="Straight Connector 5"/>
          <p:cNvCxnSpPr/>
          <p:nvPr/>
        </p:nvCxnSpPr>
        <p:spPr>
          <a:xfrm flipV="1">
            <a:off x="370703" y="1383958"/>
            <a:ext cx="11417643" cy="1756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Content Placeholder 2"/>
          <p:cNvSpPr>
            <a:spLocks noGrp="1"/>
          </p:cNvSpPr>
          <p:nvPr>
            <p:ph sz="half" idx="1"/>
          </p:nvPr>
        </p:nvSpPr>
        <p:spPr>
          <a:xfrm>
            <a:off x="370703" y="1743034"/>
            <a:ext cx="3703638" cy="4455684"/>
          </a:xfrm>
        </p:spPr>
        <p:txBody>
          <a:bodyPr rtlCol="0">
            <a:noAutofit/>
          </a:bodyPr>
          <a:lstStyle/>
          <a:p>
            <a:pPr marL="0" indent="0" eaLnBrk="1" fontAlgn="auto" hangingPunct="1">
              <a:buNone/>
              <a:defRPr/>
            </a:pPr>
            <a:r>
              <a:rPr lang="en-US" altLang="en-US" sz="2000" b="1" dirty="0" smtClean="0">
                <a:solidFill>
                  <a:schemeClr val="accent5">
                    <a:lumMod val="75000"/>
                  </a:schemeClr>
                </a:solidFill>
                <a:latin typeface="Candara" panose="020E0502030303020204" pitchFamily="34" charset="0"/>
              </a:rPr>
              <a:t>Annual Leave</a:t>
            </a:r>
          </a:p>
          <a:p>
            <a:pPr marL="287655" lvl="1" indent="-68580" eaLnBrk="1" fontAlgn="auto" hangingPunct="1">
              <a:defRPr/>
            </a:pPr>
            <a:r>
              <a:rPr lang="en-US" altLang="en-US" sz="2000" dirty="0" smtClean="0">
                <a:solidFill>
                  <a:schemeClr val="tx1"/>
                </a:solidFill>
                <a:latin typeface="Candara" panose="020E0502030303020204" pitchFamily="34" charset="0"/>
              </a:rPr>
              <a:t>Earned bi-weekly</a:t>
            </a:r>
            <a:endParaRPr lang="en-US" altLang="en-US" sz="2000" dirty="0">
              <a:solidFill>
                <a:schemeClr val="tx1"/>
              </a:solidFill>
              <a:latin typeface="Candara" panose="020E0502030303020204" pitchFamily="34" charset="0"/>
            </a:endParaRPr>
          </a:p>
          <a:p>
            <a:pPr marL="287655" lvl="1" indent="-68580" eaLnBrk="1" fontAlgn="auto" hangingPunct="1">
              <a:defRPr/>
            </a:pPr>
            <a:r>
              <a:rPr lang="en-US" altLang="en-US" sz="2000" dirty="0" smtClean="0">
                <a:solidFill>
                  <a:schemeClr val="tx1"/>
                </a:solidFill>
                <a:latin typeface="Candara" panose="020E0502030303020204" pitchFamily="34" charset="0"/>
              </a:rPr>
              <a:t>Use For: </a:t>
            </a:r>
          </a:p>
          <a:p>
            <a:pPr marL="424561" lvl="2" indent="-137160" eaLnBrk="1" fontAlgn="auto" hangingPunct="1">
              <a:buFont typeface="Arial" panose="020B0604020202020204" pitchFamily="34" charset="0"/>
              <a:buChar char="•"/>
              <a:defRPr/>
            </a:pPr>
            <a:r>
              <a:rPr lang="en-US" altLang="en-US" dirty="0" smtClean="0">
                <a:solidFill>
                  <a:schemeClr val="tx1"/>
                </a:solidFill>
                <a:latin typeface="Candara" panose="020E0502030303020204" pitchFamily="34" charset="0"/>
              </a:rPr>
              <a:t>Vacation</a:t>
            </a:r>
          </a:p>
          <a:p>
            <a:pPr marL="424561" lvl="2" indent="-137160" eaLnBrk="1" fontAlgn="auto" hangingPunct="1">
              <a:buFont typeface="Arial" panose="020B0604020202020204" pitchFamily="34" charset="0"/>
              <a:buChar char="•"/>
              <a:defRPr/>
            </a:pPr>
            <a:r>
              <a:rPr lang="en-US" altLang="en-US" dirty="0" smtClean="0">
                <a:solidFill>
                  <a:schemeClr val="tx1"/>
                </a:solidFill>
                <a:latin typeface="Candara" panose="020E0502030303020204" pitchFamily="34" charset="0"/>
              </a:rPr>
              <a:t>Personal time</a:t>
            </a:r>
          </a:p>
          <a:p>
            <a:pPr marL="424561" lvl="2" indent="-137160" eaLnBrk="1" fontAlgn="auto" hangingPunct="1">
              <a:buFont typeface="Arial" panose="020B0604020202020204" pitchFamily="34" charset="0"/>
              <a:buChar char="•"/>
              <a:defRPr/>
            </a:pPr>
            <a:r>
              <a:rPr lang="en-US" altLang="en-US" dirty="0" smtClean="0">
                <a:solidFill>
                  <a:schemeClr val="tx1"/>
                </a:solidFill>
                <a:latin typeface="Candara" panose="020E0502030303020204" pitchFamily="34" charset="0"/>
              </a:rPr>
              <a:t>To care for sick family member</a:t>
            </a:r>
          </a:p>
          <a:p>
            <a:pPr marL="68961" indent="-137160" eaLnBrk="1" fontAlgn="auto" hangingPunct="1">
              <a:buFont typeface="Arial" panose="020B0604020202020204" pitchFamily="34" charset="0"/>
              <a:buChar char="•"/>
              <a:defRPr/>
            </a:pPr>
            <a:endParaRPr lang="en-US" altLang="en-US" sz="2000" dirty="0">
              <a:solidFill>
                <a:schemeClr val="tx1"/>
              </a:solidFill>
              <a:latin typeface="Candara" panose="020E0502030303020204" pitchFamily="34" charset="0"/>
            </a:endParaRPr>
          </a:p>
          <a:p>
            <a:pPr marL="0" indent="0" eaLnBrk="1" fontAlgn="auto" hangingPunct="1">
              <a:buNone/>
              <a:defRPr/>
            </a:pPr>
            <a:endParaRPr lang="en-US" altLang="en-US" dirty="0">
              <a:solidFill>
                <a:schemeClr val="tx1"/>
              </a:solidFill>
              <a:latin typeface="Candara" panose="020E0502030303020204" pitchFamily="34" charset="0"/>
            </a:endParaRPr>
          </a:p>
        </p:txBody>
      </p:sp>
      <p:sp>
        <p:nvSpPr>
          <p:cNvPr id="8" name="Content Placeholder 1"/>
          <p:cNvSpPr txBox="1">
            <a:spLocks/>
          </p:cNvSpPr>
          <p:nvPr/>
        </p:nvSpPr>
        <p:spPr>
          <a:xfrm>
            <a:off x="6962433" y="1708152"/>
            <a:ext cx="4895935" cy="4455683"/>
          </a:xfrm>
          <a:prstGeom prst="rect">
            <a:avLst/>
          </a:prstGeom>
        </p:spPr>
        <p:txBody>
          <a:bodyPr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defRPr/>
            </a:pPr>
            <a:r>
              <a:rPr lang="en-US" sz="2000" b="1" dirty="0" smtClean="0">
                <a:solidFill>
                  <a:schemeClr val="accent5">
                    <a:lumMod val="75000"/>
                  </a:schemeClr>
                </a:solidFill>
                <a:latin typeface="Candara" panose="020E0502030303020204" pitchFamily="34" charset="0"/>
              </a:rPr>
              <a:t>Funeral Leave</a:t>
            </a:r>
          </a:p>
          <a:p>
            <a:pPr marL="288036" lvl="1" indent="-137160">
              <a:defRPr/>
            </a:pPr>
            <a:r>
              <a:rPr lang="en-US" sz="2000" dirty="0" smtClean="0">
                <a:latin typeface="Candara" panose="020E0502030303020204" pitchFamily="34" charset="0"/>
              </a:rPr>
              <a:t>Up to two days to attend funeral or burial rites</a:t>
            </a:r>
          </a:p>
          <a:p>
            <a:pPr marL="288036" lvl="1" indent="-137160">
              <a:defRPr/>
            </a:pPr>
            <a:r>
              <a:rPr lang="en-US" sz="2000" dirty="0" smtClean="0">
                <a:latin typeface="Candara" panose="020E0502030303020204" pitchFamily="34" charset="0"/>
              </a:rPr>
              <a:t>Parent, step-parent, child, step-child, brother, step-brother, sister, step-sister, spouse, mother-in-law, father-in-law, grandparent, grandchild</a:t>
            </a:r>
          </a:p>
          <a:p>
            <a:pPr lvl="1">
              <a:defRPr/>
            </a:pPr>
            <a:endParaRPr lang="en-US" dirty="0"/>
          </a:p>
        </p:txBody>
      </p:sp>
      <p:sp>
        <p:nvSpPr>
          <p:cNvPr id="9" name="Content Placeholder 2"/>
          <p:cNvSpPr txBox="1">
            <a:spLocks/>
          </p:cNvSpPr>
          <p:nvPr/>
        </p:nvSpPr>
        <p:spPr>
          <a:xfrm>
            <a:off x="3703638" y="1735784"/>
            <a:ext cx="3703638" cy="445568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defRPr/>
            </a:pPr>
            <a:r>
              <a:rPr lang="en-US" altLang="en-US" sz="2000" b="1" dirty="0" smtClean="0">
                <a:solidFill>
                  <a:schemeClr val="accent5">
                    <a:lumMod val="75000"/>
                  </a:schemeClr>
                </a:solidFill>
                <a:latin typeface="Candara" panose="020E0502030303020204" pitchFamily="34" charset="0"/>
              </a:rPr>
              <a:t>Sick Leave</a:t>
            </a:r>
          </a:p>
          <a:p>
            <a:pPr marL="287655" lvl="1" indent="-68580">
              <a:defRPr/>
            </a:pPr>
            <a:r>
              <a:rPr lang="en-US" altLang="en-US" sz="2000" dirty="0" smtClean="0">
                <a:latin typeface="Candara" panose="020E0502030303020204" pitchFamily="34" charset="0"/>
              </a:rPr>
              <a:t>Earned bi-weekly</a:t>
            </a:r>
          </a:p>
          <a:p>
            <a:pPr marL="287655" lvl="1" indent="-68580">
              <a:defRPr/>
            </a:pPr>
            <a:r>
              <a:rPr lang="en-US" altLang="en-US" sz="2000" dirty="0" smtClean="0">
                <a:latin typeface="Candara" panose="020E0502030303020204" pitchFamily="34" charset="0"/>
              </a:rPr>
              <a:t>Use For: </a:t>
            </a:r>
          </a:p>
          <a:p>
            <a:pPr marL="424561" lvl="2" indent="-137160">
              <a:defRPr/>
            </a:pPr>
            <a:r>
              <a:rPr lang="en-US" altLang="en-US" dirty="0" smtClean="0">
                <a:latin typeface="Candara" panose="020E0502030303020204" pitchFamily="34" charset="0"/>
              </a:rPr>
              <a:t>Personal illness</a:t>
            </a:r>
          </a:p>
          <a:p>
            <a:pPr marL="424561" lvl="2" indent="-137160">
              <a:defRPr/>
            </a:pPr>
            <a:r>
              <a:rPr lang="en-US" altLang="en-US" dirty="0" smtClean="0">
                <a:latin typeface="Candara" panose="020E0502030303020204" pitchFamily="34" charset="0"/>
              </a:rPr>
              <a:t>Medical/dental appointments</a:t>
            </a:r>
          </a:p>
          <a:p>
            <a:pPr marL="424561" lvl="2" indent="-137160">
              <a:defRPr/>
            </a:pPr>
            <a:r>
              <a:rPr lang="en-US" altLang="en-US" dirty="0">
                <a:latin typeface="Candara" panose="020E0502030303020204" pitchFamily="34" charset="0"/>
              </a:rPr>
              <a:t>To care for sick family </a:t>
            </a:r>
            <a:r>
              <a:rPr lang="en-US" altLang="en-US" dirty="0" smtClean="0">
                <a:latin typeface="Candara" panose="020E0502030303020204" pitchFamily="34" charset="0"/>
              </a:rPr>
              <a:t>member (if approved)</a:t>
            </a:r>
            <a:endParaRPr lang="en-US" altLang="en-US" dirty="0">
              <a:latin typeface="Candara" panose="020E0502030303020204" pitchFamily="34" charset="0"/>
            </a:endParaRPr>
          </a:p>
        </p:txBody>
      </p:sp>
      <p:sp>
        <p:nvSpPr>
          <p:cNvPr id="10" name="TextBox 9"/>
          <p:cNvSpPr txBox="1"/>
          <p:nvPr/>
        </p:nvSpPr>
        <p:spPr>
          <a:xfrm>
            <a:off x="466168" y="4638154"/>
            <a:ext cx="5412259" cy="2308324"/>
          </a:xfrm>
          <a:prstGeom prst="rect">
            <a:avLst/>
          </a:prstGeom>
          <a:noFill/>
        </p:spPr>
        <p:txBody>
          <a:bodyPr wrap="square" rtlCol="0">
            <a:spAutoFit/>
          </a:bodyPr>
          <a:lstStyle/>
          <a:p>
            <a:r>
              <a:rPr lang="en-US" sz="2800" b="1" dirty="0" smtClean="0">
                <a:latin typeface="Candara" panose="020E0502030303020204" pitchFamily="34" charset="0"/>
              </a:rPr>
              <a:t>Eligibility:</a:t>
            </a:r>
          </a:p>
          <a:p>
            <a:endParaRPr lang="en-US" sz="800" b="1" dirty="0" smtClean="0">
              <a:latin typeface="Candara" panose="020E0502030303020204" pitchFamily="34" charset="0"/>
            </a:endParaRPr>
          </a:p>
          <a:p>
            <a:pPr marL="288036" lvl="1" indent="-137160">
              <a:buFont typeface="Arial" panose="020B0604020202020204" pitchFamily="34" charset="0"/>
              <a:buChar char="•"/>
              <a:defRPr/>
            </a:pPr>
            <a:r>
              <a:rPr lang="en-US" altLang="en-US" dirty="0">
                <a:latin typeface="Candara" panose="020E0502030303020204" pitchFamily="34" charset="0"/>
                <a:ea typeface="ヒラギノ角ゴ Pro W3"/>
              </a:rPr>
              <a:t>Full time/part-time employees</a:t>
            </a:r>
          </a:p>
          <a:p>
            <a:pPr marL="425196" lvl="2" indent="-137160">
              <a:defRPr/>
            </a:pPr>
            <a:r>
              <a:rPr lang="en-US" altLang="en-US" dirty="0">
                <a:latin typeface="Candara" panose="020E0502030303020204" pitchFamily="34" charset="0"/>
                <a:ea typeface="ヒラギノ角ゴ Pro W3"/>
              </a:rPr>
              <a:t>Not a classified WAE </a:t>
            </a:r>
          </a:p>
          <a:p>
            <a:pPr marL="288036" lvl="1" indent="-137160">
              <a:buFont typeface="Arial" panose="020B0604020202020204" pitchFamily="34" charset="0"/>
              <a:buChar char="•"/>
              <a:defRPr/>
            </a:pPr>
            <a:r>
              <a:rPr lang="en-US" altLang="en-US" dirty="0">
                <a:latin typeface="Candara" panose="020E0502030303020204" pitchFamily="34" charset="0"/>
                <a:ea typeface="ヒラギノ角ゴ Pro W3"/>
              </a:rPr>
              <a:t>Begins to accrue on first day of employment</a:t>
            </a:r>
          </a:p>
          <a:p>
            <a:pPr marL="288036" lvl="1" indent="-137160">
              <a:buFont typeface="Arial" panose="020B0604020202020204" pitchFamily="34" charset="0"/>
              <a:buChar char="•"/>
              <a:defRPr/>
            </a:pPr>
            <a:r>
              <a:rPr lang="en-US" altLang="en-US" dirty="0">
                <a:latin typeface="Candara" panose="020E0502030303020204" pitchFamily="34" charset="0"/>
                <a:ea typeface="ヒラギノ角ゴ Pro W3"/>
              </a:rPr>
              <a:t>Accrues each pay period</a:t>
            </a:r>
          </a:p>
          <a:p>
            <a:pPr marL="288036" lvl="1" indent="-137160">
              <a:buFont typeface="Arial" panose="020B0604020202020204" pitchFamily="34" charset="0"/>
              <a:buChar char="•"/>
              <a:defRPr/>
            </a:pPr>
            <a:r>
              <a:rPr lang="en-US" altLang="en-US" dirty="0">
                <a:latin typeface="Candara" panose="020E0502030303020204" pitchFamily="34" charset="0"/>
                <a:ea typeface="ヒラギノ角ゴ Pro W3"/>
              </a:rPr>
              <a:t>Accrues </a:t>
            </a:r>
            <a:r>
              <a:rPr lang="en-US" altLang="en-US" dirty="0" smtClean="0">
                <a:latin typeface="Candara" panose="020E0502030303020204" pitchFamily="34" charset="0"/>
                <a:ea typeface="ヒラギノ角ゴ Pro W3"/>
              </a:rPr>
              <a:t>each </a:t>
            </a:r>
            <a:r>
              <a:rPr lang="en-US" altLang="en-US" dirty="0">
                <a:latin typeface="Candara" panose="020E0502030303020204" pitchFamily="34" charset="0"/>
                <a:ea typeface="ヒラギノ角ゴ Pro W3"/>
              </a:rPr>
              <a:t>regular-duty hour</a:t>
            </a:r>
          </a:p>
          <a:p>
            <a:endParaRPr lang="en-US" dirty="0" smtClean="0"/>
          </a:p>
        </p:txBody>
      </p:sp>
      <p:sp>
        <p:nvSpPr>
          <p:cNvPr id="11" name="TextBox 10"/>
          <p:cNvSpPr txBox="1"/>
          <p:nvPr/>
        </p:nvSpPr>
        <p:spPr>
          <a:xfrm>
            <a:off x="5754860" y="5200602"/>
            <a:ext cx="5835778" cy="1754326"/>
          </a:xfrm>
          <a:prstGeom prst="rect">
            <a:avLst/>
          </a:prstGeom>
          <a:noFill/>
        </p:spPr>
        <p:txBody>
          <a:bodyPr wrap="square" rtlCol="0">
            <a:spAutoFit/>
          </a:bodyPr>
          <a:lstStyle/>
          <a:p>
            <a:pPr marL="425196" lvl="2" indent="-137160">
              <a:defRPr/>
            </a:pPr>
            <a:r>
              <a:rPr lang="en-US" altLang="en-US" dirty="0" smtClean="0">
                <a:latin typeface="Candara" panose="020E0502030303020204" pitchFamily="34" charset="0"/>
                <a:ea typeface="ヒラギノ角ゴ Pro W3"/>
              </a:rPr>
              <a:t>Does </a:t>
            </a:r>
            <a:r>
              <a:rPr lang="en-US" altLang="en-US" b="1" dirty="0">
                <a:latin typeface="Candara" panose="020E0502030303020204" pitchFamily="34" charset="0"/>
                <a:ea typeface="ヒラギノ角ゴ Pro W3"/>
              </a:rPr>
              <a:t>not</a:t>
            </a:r>
            <a:r>
              <a:rPr lang="en-US" altLang="en-US" dirty="0">
                <a:latin typeface="Candara" panose="020E0502030303020204" pitchFamily="34" charset="0"/>
                <a:ea typeface="ヒラギノ角ゴ Pro W3"/>
              </a:rPr>
              <a:t> accrue </a:t>
            </a:r>
            <a:r>
              <a:rPr lang="en-US" altLang="en-US" dirty="0" smtClean="0">
                <a:latin typeface="Candara" panose="020E0502030303020204" pitchFamily="34" charset="0"/>
                <a:ea typeface="ヒラギノ角ゴ Pro W3"/>
              </a:rPr>
              <a:t>for:</a:t>
            </a:r>
            <a:endParaRPr lang="en-US" altLang="en-US" dirty="0">
              <a:latin typeface="Candara" panose="020E0502030303020204" pitchFamily="34" charset="0"/>
              <a:ea typeface="ヒラギノ角ゴ Pro W3"/>
            </a:endParaRPr>
          </a:p>
          <a:p>
            <a:pPr marL="711898" lvl="3" indent="-285750">
              <a:buFont typeface="Arial" panose="020B0604020202020204" pitchFamily="34" charset="0"/>
              <a:buChar char="•"/>
              <a:defRPr/>
            </a:pPr>
            <a:r>
              <a:rPr lang="en-US" altLang="en-US" dirty="0">
                <a:latin typeface="Candara" panose="020E0502030303020204" pitchFamily="34" charset="0"/>
                <a:ea typeface="ヒラギノ角ゴ Pro W3"/>
              </a:rPr>
              <a:t>Overtime</a:t>
            </a:r>
          </a:p>
          <a:p>
            <a:pPr marL="710946" lvl="3" indent="-285750">
              <a:buFont typeface="Arial" panose="020B0604020202020204" pitchFamily="34" charset="0"/>
              <a:buChar char="•"/>
              <a:defRPr/>
            </a:pPr>
            <a:r>
              <a:rPr lang="en-US" altLang="en-US" dirty="0">
                <a:latin typeface="Candara" panose="020E0502030303020204" pitchFamily="34" charset="0"/>
                <a:ea typeface="ヒラギノ角ゴ Pro W3"/>
              </a:rPr>
              <a:t>Hours “on call”</a:t>
            </a:r>
          </a:p>
          <a:p>
            <a:pPr marL="710946" lvl="3" indent="-285750">
              <a:buFont typeface="Arial" panose="020B0604020202020204" pitchFamily="34" charset="0"/>
              <a:buChar char="•"/>
              <a:defRPr/>
            </a:pPr>
            <a:r>
              <a:rPr lang="en-US" altLang="en-US" dirty="0">
                <a:latin typeface="Candara" panose="020E0502030303020204" pitchFamily="34" charset="0"/>
                <a:ea typeface="ヒラギノ角ゴ Pro W3"/>
              </a:rPr>
              <a:t>Travel or other activity outside regular-duty hours</a:t>
            </a:r>
          </a:p>
          <a:p>
            <a:pPr marL="710946" lvl="3" indent="-285750">
              <a:buFont typeface="Arial" panose="020B0604020202020204" pitchFamily="34" charset="0"/>
              <a:buChar char="•"/>
              <a:defRPr/>
            </a:pPr>
            <a:r>
              <a:rPr lang="en-US" altLang="en-US" dirty="0">
                <a:latin typeface="Candara" panose="020E0502030303020204" pitchFamily="34" charset="0"/>
                <a:ea typeface="ヒラギノ角ゴ Pro W3"/>
              </a:rPr>
              <a:t>Hours for leave without pay</a:t>
            </a:r>
          </a:p>
          <a:p>
            <a:pPr marL="285750" indent="-285750">
              <a:buFont typeface="Arial" panose="020B0604020202020204" pitchFamily="34" charset="0"/>
              <a:buChar char="•"/>
            </a:pPr>
            <a:endParaRPr lang="en-US" dirty="0" smtClean="0"/>
          </a:p>
        </p:txBody>
      </p:sp>
      <p:sp>
        <p:nvSpPr>
          <p:cNvPr id="12" name="Rectangle 11"/>
          <p:cNvSpPr/>
          <p:nvPr/>
        </p:nvSpPr>
        <p:spPr>
          <a:xfrm>
            <a:off x="370703" y="4303892"/>
            <a:ext cx="11219935" cy="2428610"/>
          </a:xfrm>
          <a:prstGeom prst="rect">
            <a:avLst/>
          </a:prstGeom>
          <a:no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80872519"/>
      </p:ext>
    </p:extLst>
  </p:cSld>
  <p:clrMapOvr>
    <a:masterClrMapping/>
  </p:clrMapOvr>
  <p:transition spd="med">
    <p:pull/>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70703" y="365125"/>
            <a:ext cx="10983097"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smtClean="0"/>
              <a:t>Employee Benefits - Leave</a:t>
            </a:r>
            <a:endParaRPr lang="en-US" b="1" dirty="0"/>
          </a:p>
        </p:txBody>
      </p:sp>
      <p:pic>
        <p:nvPicPr>
          <p:cNvPr id="5" name="Content Placeholder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42854" y="365125"/>
            <a:ext cx="2615514" cy="1036397"/>
          </a:xfrm>
          <a:prstGeom prst="rect">
            <a:avLst/>
          </a:prstGeom>
        </p:spPr>
      </p:pic>
      <p:cxnSp>
        <p:nvCxnSpPr>
          <p:cNvPr id="6" name="Straight Connector 5"/>
          <p:cNvCxnSpPr/>
          <p:nvPr/>
        </p:nvCxnSpPr>
        <p:spPr>
          <a:xfrm flipV="1">
            <a:off x="370703" y="1383958"/>
            <a:ext cx="11417643" cy="1756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Content Placeholder 2"/>
          <p:cNvSpPr>
            <a:spLocks noGrp="1"/>
          </p:cNvSpPr>
          <p:nvPr>
            <p:ph idx="1"/>
          </p:nvPr>
        </p:nvSpPr>
        <p:spPr/>
        <p:txBody>
          <a:bodyPr rtlCol="0">
            <a:normAutofit/>
          </a:bodyPr>
          <a:lstStyle/>
          <a:p>
            <a:pPr marL="238125" indent="0" algn="ctr" eaLnBrk="1" fontAlgn="auto" hangingPunct="1">
              <a:buFont typeface="Arial" panose="020B0604020202020204" pitchFamily="34" charset="0"/>
              <a:buNone/>
              <a:defRPr/>
            </a:pPr>
            <a:r>
              <a:rPr lang="en-US" altLang="en-US" sz="2800" b="1" u="sng" dirty="0" smtClean="0">
                <a:solidFill>
                  <a:schemeClr val="tx1">
                    <a:lumMod val="75000"/>
                    <a:lumOff val="25000"/>
                  </a:schemeClr>
                </a:solidFill>
                <a:latin typeface="Candara" panose="020E0502030303020204" pitchFamily="34" charset="0"/>
              </a:rPr>
              <a:t>Annual and Sick Leave Accrual Rate of Hours</a:t>
            </a:r>
          </a:p>
          <a:p>
            <a:pPr marL="457200" lvl="1" indent="0" eaLnBrk="1" fontAlgn="auto" hangingPunct="1">
              <a:buFont typeface="Arial" panose="020B0604020202020204" pitchFamily="34" charset="0"/>
              <a:buNone/>
              <a:defRPr/>
            </a:pPr>
            <a:endParaRPr lang="en-US" altLang="en-US" sz="3200" b="1" dirty="0" smtClean="0">
              <a:solidFill>
                <a:schemeClr val="tx1">
                  <a:lumMod val="75000"/>
                  <a:lumOff val="25000"/>
                </a:schemeClr>
              </a:solidFill>
            </a:endParaRPr>
          </a:p>
          <a:p>
            <a:pPr marL="288036" lvl="1" indent="-137160" eaLnBrk="1" fontAlgn="auto" hangingPunct="1">
              <a:buFont typeface="Arial" panose="020B0604020202020204" pitchFamily="34" charset="0"/>
              <a:buChar char="•"/>
              <a:defRPr/>
            </a:pPr>
            <a:endParaRPr lang="en-US" altLang="en-US" sz="1350" dirty="0" smtClean="0">
              <a:solidFill>
                <a:schemeClr val="tx1">
                  <a:lumMod val="75000"/>
                  <a:lumOff val="25000"/>
                </a:schemeClr>
              </a:solidFill>
            </a:endParaRPr>
          </a:p>
          <a:p>
            <a:pPr marL="0" indent="0" eaLnBrk="1" fontAlgn="auto" hangingPunct="1">
              <a:buFont typeface="Arial" panose="020B0604020202020204" pitchFamily="34" charset="0"/>
              <a:buNone/>
              <a:defRPr/>
            </a:pPr>
            <a:endParaRPr lang="en-US" altLang="en-US" dirty="0" smtClean="0">
              <a:solidFill>
                <a:schemeClr val="tx1">
                  <a:lumMod val="75000"/>
                  <a:lumOff val="25000"/>
                </a:schemeClr>
              </a:solidFill>
            </a:endParaRPr>
          </a:p>
          <a:p>
            <a:pPr marL="68580" indent="-68580" eaLnBrk="1" fontAlgn="auto" hangingPunct="1">
              <a:defRPr/>
            </a:pPr>
            <a:endParaRPr lang="en-US" altLang="en-US" dirty="0" smtClean="0">
              <a:solidFill>
                <a:schemeClr val="tx1">
                  <a:lumMod val="75000"/>
                  <a:lumOff val="25000"/>
                </a:schemeClr>
              </a:solidFill>
            </a:endParaRPr>
          </a:p>
          <a:p>
            <a:pPr marL="288036" lvl="1" indent="-137160" eaLnBrk="1" fontAlgn="auto" hangingPunct="1">
              <a:defRPr/>
            </a:pPr>
            <a:endParaRPr lang="en-US" altLang="en-US" sz="1350" dirty="0">
              <a:solidFill>
                <a:schemeClr val="tx1">
                  <a:lumMod val="75000"/>
                  <a:lumOff val="25000"/>
                </a:schemeClr>
              </a:solidFill>
            </a:endParaRPr>
          </a:p>
          <a:p>
            <a:pPr marL="68580" indent="-68580" eaLnBrk="1" fontAlgn="auto" hangingPunct="1">
              <a:defRPr/>
            </a:pPr>
            <a:endParaRPr lang="en-US" altLang="en-US" dirty="0" smtClean="0">
              <a:solidFill>
                <a:schemeClr val="tx1">
                  <a:lumMod val="75000"/>
                  <a:lumOff val="25000"/>
                </a:schemeClr>
              </a:solidFill>
            </a:endParaRPr>
          </a:p>
        </p:txBody>
      </p:sp>
      <p:pic>
        <p:nvPicPr>
          <p:cNvPr id="3" name="Picture 2"/>
          <p:cNvPicPr>
            <a:picLocks noChangeAspect="1"/>
          </p:cNvPicPr>
          <p:nvPr/>
        </p:nvPicPr>
        <p:blipFill>
          <a:blip r:embed="rId3"/>
          <a:stretch>
            <a:fillRect/>
          </a:stretch>
        </p:blipFill>
        <p:spPr>
          <a:xfrm>
            <a:off x="691979" y="2709521"/>
            <a:ext cx="10711249" cy="3681004"/>
          </a:xfrm>
          <a:prstGeom prst="rect">
            <a:avLst/>
          </a:prstGeom>
        </p:spPr>
      </p:pic>
    </p:spTree>
    <p:extLst>
      <p:ext uri="{BB962C8B-B14F-4D97-AF65-F5344CB8AC3E}">
        <p14:creationId xmlns:p14="http://schemas.microsoft.com/office/powerpoint/2010/main" val="2527634157"/>
      </p:ext>
    </p:extLst>
  </p:cSld>
  <p:clrMapOvr>
    <a:masterClrMapping/>
  </p:clrMapOvr>
  <p:transition spd="med">
    <p:pull/>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70703" y="365125"/>
            <a:ext cx="10983097"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smtClean="0"/>
              <a:t>Employee Benefits - Leave</a:t>
            </a:r>
            <a:endParaRPr lang="en-US" b="1" dirty="0"/>
          </a:p>
        </p:txBody>
      </p:sp>
      <p:pic>
        <p:nvPicPr>
          <p:cNvPr id="5" name="Content Placeholder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42854" y="365125"/>
            <a:ext cx="2615514" cy="1036397"/>
          </a:xfrm>
          <a:prstGeom prst="rect">
            <a:avLst/>
          </a:prstGeom>
        </p:spPr>
      </p:pic>
      <p:cxnSp>
        <p:nvCxnSpPr>
          <p:cNvPr id="6" name="Straight Connector 5"/>
          <p:cNvCxnSpPr/>
          <p:nvPr/>
        </p:nvCxnSpPr>
        <p:spPr>
          <a:xfrm flipV="1">
            <a:off x="370703" y="1383958"/>
            <a:ext cx="11417643" cy="1756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Content Placeholder 2"/>
          <p:cNvSpPr>
            <a:spLocks noGrp="1"/>
          </p:cNvSpPr>
          <p:nvPr>
            <p:ph sz="half" idx="1"/>
          </p:nvPr>
        </p:nvSpPr>
        <p:spPr>
          <a:xfrm>
            <a:off x="1217741" y="1846262"/>
            <a:ext cx="4861783" cy="4022725"/>
          </a:xfrm>
        </p:spPr>
        <p:txBody>
          <a:bodyPr rtlCol="0">
            <a:normAutofit/>
          </a:bodyPr>
          <a:lstStyle/>
          <a:p>
            <a:pPr eaLnBrk="1" hangingPunct="1">
              <a:defRPr/>
            </a:pPr>
            <a:r>
              <a:rPr lang="en-US" sz="2000" b="1" dirty="0" smtClean="0">
                <a:solidFill>
                  <a:schemeClr val="tx1"/>
                </a:solidFill>
              </a:rPr>
              <a:t>Holidays – Statutory</a:t>
            </a:r>
          </a:p>
          <a:p>
            <a:pPr marL="288036" lvl="1" indent="-137160" eaLnBrk="1" fontAlgn="auto" hangingPunct="1">
              <a:buFont typeface="Arial" panose="020B0604020202020204" pitchFamily="34" charset="0"/>
              <a:buChar char="•"/>
              <a:defRPr/>
            </a:pPr>
            <a:r>
              <a:rPr lang="en-US" altLang="en-US" sz="2000" dirty="0">
                <a:solidFill>
                  <a:schemeClr val="tx1"/>
                </a:solidFill>
                <a:latin typeface="Candara" panose="020E0502030303020204" pitchFamily="34" charset="0"/>
                <a:ea typeface="ヒラギノ角ゴ Pro W3"/>
              </a:rPr>
              <a:t>New Years Day</a:t>
            </a:r>
          </a:p>
          <a:p>
            <a:pPr marL="288036" lvl="1" indent="-137160" eaLnBrk="1" fontAlgn="auto" hangingPunct="1">
              <a:buFont typeface="Arial" panose="020B0604020202020204" pitchFamily="34" charset="0"/>
              <a:buChar char="•"/>
              <a:defRPr/>
            </a:pPr>
            <a:r>
              <a:rPr lang="en-US" altLang="en-US" sz="2000" dirty="0">
                <a:solidFill>
                  <a:schemeClr val="tx1"/>
                </a:solidFill>
                <a:latin typeface="Candara" panose="020E0502030303020204" pitchFamily="34" charset="0"/>
                <a:ea typeface="ヒラギノ角ゴ Pro W3"/>
              </a:rPr>
              <a:t>Mardi Gras Day</a:t>
            </a:r>
          </a:p>
          <a:p>
            <a:pPr marL="288036" lvl="1" indent="-137160" eaLnBrk="1" fontAlgn="auto" hangingPunct="1">
              <a:buFont typeface="Arial" panose="020B0604020202020204" pitchFamily="34" charset="0"/>
              <a:buChar char="•"/>
              <a:defRPr/>
            </a:pPr>
            <a:r>
              <a:rPr lang="en-US" altLang="en-US" sz="2000" dirty="0">
                <a:solidFill>
                  <a:schemeClr val="tx1"/>
                </a:solidFill>
                <a:latin typeface="Candara" panose="020E0502030303020204" pitchFamily="34" charset="0"/>
                <a:ea typeface="ヒラギノ角ゴ Pro W3"/>
              </a:rPr>
              <a:t>Good Friday</a:t>
            </a:r>
          </a:p>
          <a:p>
            <a:pPr marL="288036" lvl="1" indent="-137160" eaLnBrk="1" fontAlgn="auto" hangingPunct="1">
              <a:buFont typeface="Arial" panose="020B0604020202020204" pitchFamily="34" charset="0"/>
              <a:buChar char="•"/>
              <a:defRPr/>
            </a:pPr>
            <a:r>
              <a:rPr lang="en-US" altLang="en-US" sz="2000" dirty="0">
                <a:solidFill>
                  <a:schemeClr val="tx1"/>
                </a:solidFill>
                <a:latin typeface="Candara" panose="020E0502030303020204" pitchFamily="34" charset="0"/>
                <a:ea typeface="ヒラギノ角ゴ Pro W3"/>
              </a:rPr>
              <a:t>Independence Day</a:t>
            </a:r>
          </a:p>
          <a:p>
            <a:pPr marL="288036" lvl="1" indent="-137160" eaLnBrk="1" fontAlgn="auto" hangingPunct="1">
              <a:buFont typeface="Arial" panose="020B0604020202020204" pitchFamily="34" charset="0"/>
              <a:buChar char="•"/>
              <a:defRPr/>
            </a:pPr>
            <a:r>
              <a:rPr lang="en-US" altLang="en-US" sz="2000" dirty="0">
                <a:solidFill>
                  <a:schemeClr val="tx1"/>
                </a:solidFill>
                <a:latin typeface="Candara" panose="020E0502030303020204" pitchFamily="34" charset="0"/>
                <a:ea typeface="ヒラギノ角ゴ Pro W3"/>
              </a:rPr>
              <a:t>Labor Day</a:t>
            </a:r>
          </a:p>
          <a:p>
            <a:pPr marL="288036" lvl="1" indent="-137160" eaLnBrk="1" fontAlgn="auto" hangingPunct="1">
              <a:buFont typeface="Arial" panose="020B0604020202020204" pitchFamily="34" charset="0"/>
              <a:buChar char="•"/>
              <a:defRPr/>
            </a:pPr>
            <a:r>
              <a:rPr lang="en-US" altLang="en-US" sz="2000" dirty="0">
                <a:solidFill>
                  <a:schemeClr val="tx1"/>
                </a:solidFill>
                <a:latin typeface="Candara" panose="020E0502030303020204" pitchFamily="34" charset="0"/>
                <a:ea typeface="ヒラギノ角ゴ Pro W3"/>
              </a:rPr>
              <a:t>Veteran’s Day</a:t>
            </a:r>
          </a:p>
          <a:p>
            <a:pPr marL="288036" lvl="1" indent="-137160" eaLnBrk="1" fontAlgn="auto" hangingPunct="1">
              <a:buFont typeface="Arial" panose="020B0604020202020204" pitchFamily="34" charset="0"/>
              <a:buChar char="•"/>
              <a:defRPr/>
            </a:pPr>
            <a:r>
              <a:rPr lang="en-US" altLang="en-US" sz="2000" dirty="0">
                <a:solidFill>
                  <a:schemeClr val="tx1"/>
                </a:solidFill>
                <a:latin typeface="Candara" panose="020E0502030303020204" pitchFamily="34" charset="0"/>
                <a:ea typeface="ヒラギノ角ゴ Pro W3"/>
              </a:rPr>
              <a:t>Thanksgiving Day</a:t>
            </a:r>
          </a:p>
          <a:p>
            <a:pPr marL="288036" lvl="1" indent="-137160" eaLnBrk="1" fontAlgn="auto" hangingPunct="1">
              <a:buFont typeface="Arial" panose="020B0604020202020204" pitchFamily="34" charset="0"/>
              <a:buChar char="•"/>
              <a:defRPr/>
            </a:pPr>
            <a:r>
              <a:rPr lang="en-US" altLang="en-US" sz="2000" dirty="0">
                <a:solidFill>
                  <a:schemeClr val="tx1"/>
                </a:solidFill>
                <a:latin typeface="Candara" panose="020E0502030303020204" pitchFamily="34" charset="0"/>
                <a:ea typeface="ヒラギノ角ゴ Pro W3"/>
              </a:rPr>
              <a:t>Christmas </a:t>
            </a:r>
            <a:r>
              <a:rPr lang="en-US" altLang="en-US" sz="2000" dirty="0" smtClean="0">
                <a:solidFill>
                  <a:schemeClr val="tx1"/>
                </a:solidFill>
                <a:latin typeface="Candara" panose="020E0502030303020204" pitchFamily="34" charset="0"/>
                <a:ea typeface="ヒラギノ角ゴ Pro W3"/>
              </a:rPr>
              <a:t>Day</a:t>
            </a:r>
            <a:endParaRPr lang="en-US" altLang="en-US" sz="2000" dirty="0">
              <a:solidFill>
                <a:schemeClr val="tx1"/>
              </a:solidFill>
              <a:latin typeface="Candara" panose="020E0502030303020204" pitchFamily="34" charset="0"/>
              <a:ea typeface="ヒラギノ角ゴ Pro W3"/>
            </a:endParaRPr>
          </a:p>
          <a:p>
            <a:pPr lvl="1" eaLnBrk="1" hangingPunct="1">
              <a:defRPr/>
            </a:pPr>
            <a:endParaRPr lang="en-US" b="1" dirty="0">
              <a:solidFill>
                <a:schemeClr val="tx1"/>
              </a:solidFill>
            </a:endParaRPr>
          </a:p>
        </p:txBody>
      </p:sp>
      <p:sp>
        <p:nvSpPr>
          <p:cNvPr id="9" name="Content Placeholder 3"/>
          <p:cNvSpPr txBox="1">
            <a:spLocks/>
          </p:cNvSpPr>
          <p:nvPr/>
        </p:nvSpPr>
        <p:spPr>
          <a:xfrm>
            <a:off x="6394021" y="1846262"/>
            <a:ext cx="5394325" cy="402272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en-US" sz="2000" b="1" dirty="0" smtClean="0"/>
              <a:t>Holidays </a:t>
            </a:r>
            <a:r>
              <a:rPr lang="en-US" altLang="en-US" sz="2000" b="1" dirty="0" smtClean="0"/>
              <a:t>– Other</a:t>
            </a:r>
          </a:p>
          <a:p>
            <a:pPr lvl="1"/>
            <a:r>
              <a:rPr lang="en-US" altLang="en-US" sz="2000" dirty="0" smtClean="0">
                <a:latin typeface="Candara" panose="020E0502030303020204" pitchFamily="34" charset="0"/>
                <a:ea typeface="ヒラギノ角ゴ Pro W3"/>
                <a:cs typeface="ヒラギノ角ゴ Pro W3"/>
              </a:rPr>
              <a:t>General Election Day</a:t>
            </a:r>
          </a:p>
          <a:p>
            <a:pPr lvl="2"/>
            <a:r>
              <a:rPr lang="en-US" altLang="en-US" dirty="0" smtClean="0">
                <a:latin typeface="Candara" panose="020E0502030303020204" pitchFamily="34" charset="0"/>
                <a:ea typeface="ヒラギノ角ゴ Pro W3"/>
                <a:cs typeface="ヒラギノ角ゴ Pro W3"/>
              </a:rPr>
              <a:t>Every 2 years</a:t>
            </a:r>
          </a:p>
          <a:p>
            <a:pPr lvl="1"/>
            <a:r>
              <a:rPr lang="en-US" altLang="en-US" sz="2000" dirty="0" smtClean="0">
                <a:latin typeface="Candara" panose="020E0502030303020204" pitchFamily="34" charset="0"/>
                <a:ea typeface="ヒラギノ角ゴ Pro W3"/>
                <a:cs typeface="ヒラギノ角ゴ Pro W3"/>
              </a:rPr>
              <a:t>Gubernatorial Inauguration Day</a:t>
            </a:r>
          </a:p>
          <a:p>
            <a:pPr lvl="2"/>
            <a:r>
              <a:rPr lang="en-US" altLang="en-US" dirty="0" smtClean="0">
                <a:latin typeface="Candara" panose="020E0502030303020204" pitchFamily="34" charset="0"/>
                <a:ea typeface="ヒラギノ角ゴ Pro W3"/>
                <a:cs typeface="ヒラギノ角ゴ Pro W3"/>
              </a:rPr>
              <a:t>Every 4 years</a:t>
            </a:r>
          </a:p>
          <a:p>
            <a:pPr lvl="2"/>
            <a:r>
              <a:rPr lang="en-US" altLang="en-US" dirty="0" smtClean="0">
                <a:latin typeface="Candara" panose="020E0502030303020204" pitchFamily="34" charset="0"/>
                <a:ea typeface="ヒラギノ角ゴ Pro W3"/>
                <a:cs typeface="ヒラギノ角ゴ Pro W3"/>
              </a:rPr>
              <a:t>Only if you are domiciled in city limits of Baton </a:t>
            </a:r>
            <a:r>
              <a:rPr lang="en-US" altLang="en-US" dirty="0" smtClean="0">
                <a:latin typeface="Candara" panose="020E0502030303020204" pitchFamily="34" charset="0"/>
                <a:ea typeface="ヒラギノ角ゴ Pro W3"/>
                <a:cs typeface="ヒラギノ角ゴ Pro W3"/>
              </a:rPr>
              <a:t>Rouge</a:t>
            </a:r>
            <a:endParaRPr lang="en-US" altLang="en-US" dirty="0" smtClean="0">
              <a:latin typeface="Candara" panose="020E0502030303020204" pitchFamily="34" charset="0"/>
              <a:ea typeface="ヒラギノ角ゴ Pro W3"/>
              <a:cs typeface="ヒラギノ角ゴ Pro W3"/>
            </a:endParaRPr>
          </a:p>
          <a:p>
            <a:r>
              <a:rPr lang="en-US" altLang="en-US" sz="2000" b="1" dirty="0"/>
              <a:t>Holidays </a:t>
            </a:r>
            <a:r>
              <a:rPr lang="en-US" altLang="en-US" sz="2000" b="1" dirty="0"/>
              <a:t>– </a:t>
            </a:r>
            <a:r>
              <a:rPr lang="en-US" altLang="en-US" sz="2000" b="1" dirty="0" smtClean="0"/>
              <a:t>Proclamations</a:t>
            </a:r>
          </a:p>
          <a:p>
            <a:pPr lvl="1"/>
            <a:r>
              <a:rPr lang="en-US" altLang="en-US" sz="2000" dirty="0">
                <a:latin typeface="Candara" panose="020E0502030303020204" pitchFamily="34" charset="0"/>
                <a:ea typeface="ヒラギノ角ゴ Pro W3"/>
                <a:cs typeface="ヒラギノ角ゴ Pro W3"/>
              </a:rPr>
              <a:t>Additional holidays may be proclaimed at the discretion of the Governor</a:t>
            </a:r>
            <a:endParaRPr lang="en-US" altLang="en-US" sz="2000" dirty="0">
              <a:latin typeface="Candara" panose="020E0502030303020204" pitchFamily="34" charset="0"/>
              <a:ea typeface="ヒラギノ角ゴ Pro W3"/>
              <a:cs typeface="ヒラギノ角ゴ Pro W3"/>
            </a:endParaRPr>
          </a:p>
          <a:p>
            <a:pPr marL="0" indent="0">
              <a:buNone/>
            </a:pPr>
            <a:endParaRPr lang="en-US" altLang="en-US" b="1" dirty="0"/>
          </a:p>
        </p:txBody>
      </p:sp>
    </p:spTree>
    <p:extLst>
      <p:ext uri="{BB962C8B-B14F-4D97-AF65-F5344CB8AC3E}">
        <p14:creationId xmlns:p14="http://schemas.microsoft.com/office/powerpoint/2010/main" val="1848027948"/>
      </p:ext>
    </p:extLst>
  </p:cSld>
  <p:clrMapOvr>
    <a:masterClrMapping/>
  </p:clrMapOvr>
  <p:transition spd="med">
    <p:pull/>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70703" y="365125"/>
            <a:ext cx="10983097"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smtClean="0"/>
              <a:t>Performance Evaluation System (PES)</a:t>
            </a:r>
            <a:endParaRPr lang="en-US" b="1" dirty="0"/>
          </a:p>
        </p:txBody>
      </p:sp>
      <p:pic>
        <p:nvPicPr>
          <p:cNvPr id="5" name="Content Placeholder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42854" y="365125"/>
            <a:ext cx="2615514" cy="1036397"/>
          </a:xfrm>
          <a:prstGeom prst="rect">
            <a:avLst/>
          </a:prstGeom>
        </p:spPr>
      </p:pic>
      <p:cxnSp>
        <p:nvCxnSpPr>
          <p:cNvPr id="6" name="Straight Connector 5"/>
          <p:cNvCxnSpPr/>
          <p:nvPr/>
        </p:nvCxnSpPr>
        <p:spPr>
          <a:xfrm flipV="1">
            <a:off x="370703" y="1383958"/>
            <a:ext cx="11417643" cy="1756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370703" y="1551563"/>
            <a:ext cx="11417643" cy="4093428"/>
          </a:xfrm>
          <a:prstGeom prst="rect">
            <a:avLst/>
          </a:prstGeom>
        </p:spPr>
        <p:txBody>
          <a:bodyPr wrap="square">
            <a:spAutoFit/>
          </a:bodyPr>
          <a:lstStyle/>
          <a:p>
            <a:r>
              <a:rPr lang="en-US" altLang="en-US" sz="2000" dirty="0" smtClean="0">
                <a:solidFill>
                  <a:schemeClr val="tx1"/>
                </a:solidFill>
                <a:latin typeface="Candara" panose="020E0502030303020204" pitchFamily="34" charset="0"/>
              </a:rPr>
              <a:t>The State of Louisiana’s Performance Evaluation System (PES) is an annual process to determine and rate an employee’s overall job performance.</a:t>
            </a:r>
          </a:p>
          <a:p>
            <a:r>
              <a:rPr lang="en-US" altLang="en-US" sz="2000" dirty="0" smtClean="0">
                <a:solidFill>
                  <a:schemeClr val="tx1"/>
                </a:solidFill>
                <a:latin typeface="Candara" panose="020E0502030303020204" pitchFamily="34" charset="0"/>
              </a:rPr>
              <a:t>Three ratings:</a:t>
            </a:r>
          </a:p>
          <a:p>
            <a:pPr lvl="1" indent="-68263"/>
            <a:r>
              <a:rPr lang="en-US" altLang="en-US" sz="2000" dirty="0" smtClean="0">
                <a:solidFill>
                  <a:schemeClr val="tx1"/>
                </a:solidFill>
                <a:latin typeface="Candara" panose="020E0502030303020204" pitchFamily="34" charset="0"/>
              </a:rPr>
              <a:t>Exceptional – employee is eligible for market adjustment at end of fiscal year*</a:t>
            </a:r>
          </a:p>
          <a:p>
            <a:pPr lvl="1" indent="-68263"/>
            <a:r>
              <a:rPr lang="en-US" altLang="en-US" sz="2000" dirty="0" smtClean="0">
                <a:solidFill>
                  <a:schemeClr val="tx1"/>
                </a:solidFill>
                <a:latin typeface="Candara" panose="020E0502030303020204" pitchFamily="34" charset="0"/>
              </a:rPr>
              <a:t>Successful – employee is eligible for market </a:t>
            </a:r>
            <a:r>
              <a:rPr lang="en-US" altLang="en-US" sz="2000" dirty="0" smtClean="0">
                <a:latin typeface="Candara" panose="020E0502030303020204" pitchFamily="34" charset="0"/>
              </a:rPr>
              <a:t>adjustment </a:t>
            </a:r>
            <a:r>
              <a:rPr lang="en-US" altLang="en-US" sz="2000" dirty="0" smtClean="0">
                <a:solidFill>
                  <a:schemeClr val="tx1"/>
                </a:solidFill>
                <a:latin typeface="Candara" panose="020E0502030303020204" pitchFamily="34" charset="0"/>
              </a:rPr>
              <a:t>at end of fiscal year*</a:t>
            </a:r>
          </a:p>
          <a:p>
            <a:pPr lvl="1" indent="-68263"/>
            <a:r>
              <a:rPr lang="en-US" altLang="en-US" sz="2000" dirty="0" smtClean="0">
                <a:solidFill>
                  <a:schemeClr val="tx1"/>
                </a:solidFill>
                <a:latin typeface="Candara" panose="020E0502030303020204" pitchFamily="34" charset="0"/>
              </a:rPr>
              <a:t>Unsuccessful – employee is ineligible for market adjustment at end of fiscal year</a:t>
            </a:r>
          </a:p>
          <a:p>
            <a:r>
              <a:rPr lang="en-US" altLang="en-US" sz="2000" dirty="0" smtClean="0">
                <a:solidFill>
                  <a:schemeClr val="tx1"/>
                </a:solidFill>
                <a:latin typeface="Candara" panose="020E0502030303020204" pitchFamily="34" charset="0"/>
              </a:rPr>
              <a:t>PES Planning Document will be completed for each employee within first 90 days of hire.</a:t>
            </a:r>
          </a:p>
          <a:p>
            <a:r>
              <a:rPr lang="en-US" altLang="en-US" sz="2000" dirty="0" smtClean="0">
                <a:solidFill>
                  <a:schemeClr val="tx1"/>
                </a:solidFill>
                <a:latin typeface="Candara" panose="020E0502030303020204" pitchFamily="34" charset="0"/>
              </a:rPr>
              <a:t>Rated on 3+ objectives: </a:t>
            </a:r>
          </a:p>
          <a:p>
            <a:pPr lvl="1" indent="-68263"/>
            <a:r>
              <a:rPr lang="en-US" altLang="en-US" sz="2000" dirty="0" smtClean="0">
                <a:solidFill>
                  <a:schemeClr val="tx1"/>
                </a:solidFill>
                <a:latin typeface="Candara" panose="020E0502030303020204" pitchFamily="34" charset="0"/>
              </a:rPr>
              <a:t>Related to Position Description</a:t>
            </a:r>
          </a:p>
          <a:p>
            <a:pPr lvl="1" indent="-68263"/>
            <a:r>
              <a:rPr lang="en-US" altLang="en-US" sz="2000" dirty="0" smtClean="0">
                <a:solidFill>
                  <a:schemeClr val="tx1"/>
                </a:solidFill>
                <a:latin typeface="Candara" panose="020E0502030303020204" pitchFamily="34" charset="0"/>
              </a:rPr>
              <a:t>Related to Position Description</a:t>
            </a:r>
          </a:p>
          <a:p>
            <a:pPr lvl="1" indent="-68263"/>
            <a:r>
              <a:rPr lang="en-US" altLang="en-US" sz="2000" dirty="0" smtClean="0">
                <a:solidFill>
                  <a:schemeClr val="tx1"/>
                </a:solidFill>
                <a:latin typeface="Candara" panose="020E0502030303020204" pitchFamily="34" charset="0"/>
              </a:rPr>
              <a:t>Related to Position Description</a:t>
            </a:r>
          </a:p>
          <a:p>
            <a:r>
              <a:rPr lang="en-US" altLang="en-US" sz="2000" i="1" dirty="0" smtClean="0">
                <a:solidFill>
                  <a:schemeClr val="tx1"/>
                </a:solidFill>
                <a:latin typeface="Candara" panose="020E0502030303020204" pitchFamily="34" charset="0"/>
              </a:rPr>
              <a:t>* - will depend on the financial status of the agency and the State of Louisiana as a whole. Eligibility is by no means a guarantee of a merit increase.</a:t>
            </a:r>
          </a:p>
        </p:txBody>
      </p:sp>
    </p:spTree>
    <p:extLst>
      <p:ext uri="{BB962C8B-B14F-4D97-AF65-F5344CB8AC3E}">
        <p14:creationId xmlns:p14="http://schemas.microsoft.com/office/powerpoint/2010/main" val="285046535"/>
      </p:ext>
    </p:extLst>
  </p:cSld>
  <p:clrMapOvr>
    <a:masterClrMapping/>
  </p:clrMapOvr>
  <p:transition spd="med">
    <p:pull/>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70703" y="365125"/>
            <a:ext cx="10983097"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smtClean="0"/>
              <a:t>Performance Evaluation System (PES)</a:t>
            </a:r>
            <a:endParaRPr lang="en-US" b="1" dirty="0"/>
          </a:p>
        </p:txBody>
      </p:sp>
      <p:pic>
        <p:nvPicPr>
          <p:cNvPr id="5" name="Content Placeholder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42854" y="365125"/>
            <a:ext cx="2615514" cy="1036397"/>
          </a:xfrm>
          <a:prstGeom prst="rect">
            <a:avLst/>
          </a:prstGeom>
        </p:spPr>
      </p:pic>
      <p:cxnSp>
        <p:nvCxnSpPr>
          <p:cNvPr id="6" name="Straight Connector 5"/>
          <p:cNvCxnSpPr/>
          <p:nvPr/>
        </p:nvCxnSpPr>
        <p:spPr>
          <a:xfrm flipV="1">
            <a:off x="370703" y="1383958"/>
            <a:ext cx="11417643" cy="1756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7" name="Picture 4"/>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l="546" t="23010"/>
          <a:stretch>
            <a:fillRect/>
          </a:stretch>
        </p:blipFill>
        <p:spPr>
          <a:xfrm>
            <a:off x="1396420" y="1690688"/>
            <a:ext cx="9366207" cy="5181644"/>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57549032"/>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p:cNvGraphicFramePr>
            <a:graphicFrameLocks noGrp="1"/>
          </p:cNvGraphicFramePr>
          <p:nvPr>
            <p:extLst>
              <p:ext uri="{D42A27DB-BD31-4B8C-83A1-F6EECF244321}">
                <p14:modId xmlns:p14="http://schemas.microsoft.com/office/powerpoint/2010/main" val="2984421009"/>
              </p:ext>
            </p:extLst>
          </p:nvPr>
        </p:nvGraphicFramePr>
        <p:xfrm>
          <a:off x="148280" y="677389"/>
          <a:ext cx="11952345" cy="9676873"/>
        </p:xfrm>
        <a:graphic>
          <a:graphicData uri="http://schemas.openxmlformats.org/drawingml/2006/table">
            <a:tbl>
              <a:tblPr firstRow="1" bandRow="1">
                <a:tableStyleId>{5C22544A-7EE6-4342-B048-85BDC9FD1C3A}</a:tableStyleId>
              </a:tblPr>
              <a:tblGrid>
                <a:gridCol w="1557069">
                  <a:extLst>
                    <a:ext uri="{9D8B030D-6E8A-4147-A177-3AD203B41FA5}">
                      <a16:colId xmlns:a16="http://schemas.microsoft.com/office/drawing/2014/main" val="20000"/>
                    </a:ext>
                  </a:extLst>
                </a:gridCol>
                <a:gridCol w="2202816">
                  <a:extLst>
                    <a:ext uri="{9D8B030D-6E8A-4147-A177-3AD203B41FA5}">
                      <a16:colId xmlns:a16="http://schemas.microsoft.com/office/drawing/2014/main" val="20001"/>
                    </a:ext>
                  </a:extLst>
                </a:gridCol>
                <a:gridCol w="2106932">
                  <a:extLst>
                    <a:ext uri="{9D8B030D-6E8A-4147-A177-3AD203B41FA5}">
                      <a16:colId xmlns:a16="http://schemas.microsoft.com/office/drawing/2014/main" val="20002"/>
                    </a:ext>
                  </a:extLst>
                </a:gridCol>
                <a:gridCol w="1760088">
                  <a:extLst>
                    <a:ext uri="{9D8B030D-6E8A-4147-A177-3AD203B41FA5}">
                      <a16:colId xmlns:a16="http://schemas.microsoft.com/office/drawing/2014/main" val="20003"/>
                    </a:ext>
                  </a:extLst>
                </a:gridCol>
                <a:gridCol w="2333383">
                  <a:extLst>
                    <a:ext uri="{9D8B030D-6E8A-4147-A177-3AD203B41FA5}">
                      <a16:colId xmlns:a16="http://schemas.microsoft.com/office/drawing/2014/main" val="20004"/>
                    </a:ext>
                  </a:extLst>
                </a:gridCol>
                <a:gridCol w="1992057">
                  <a:extLst>
                    <a:ext uri="{9D8B030D-6E8A-4147-A177-3AD203B41FA5}">
                      <a16:colId xmlns:a16="http://schemas.microsoft.com/office/drawing/2014/main" val="20005"/>
                    </a:ext>
                  </a:extLst>
                </a:gridCol>
              </a:tblGrid>
              <a:tr h="273406">
                <a:tc>
                  <a:txBody>
                    <a:bodyPr/>
                    <a:lstStyle/>
                    <a:p>
                      <a:r>
                        <a:rPr lang="en-US" sz="1100" dirty="0" smtClean="0"/>
                        <a:t>Name</a:t>
                      </a:r>
                      <a:endParaRPr lang="en-US" sz="1100" dirty="0"/>
                    </a:p>
                  </a:txBody>
                  <a:tcPr/>
                </a:tc>
                <a:tc>
                  <a:txBody>
                    <a:bodyPr/>
                    <a:lstStyle/>
                    <a:p>
                      <a:r>
                        <a:rPr lang="en-US" sz="1100" dirty="0" smtClean="0"/>
                        <a:t>Program Assignment</a:t>
                      </a:r>
                      <a:endParaRPr lang="en-US" sz="1100" dirty="0"/>
                    </a:p>
                  </a:txBody>
                  <a:tcPr/>
                </a:tc>
                <a:tc>
                  <a:txBody>
                    <a:bodyPr/>
                    <a:lstStyle/>
                    <a:p>
                      <a:r>
                        <a:rPr lang="en-US" sz="1100" dirty="0" smtClean="0"/>
                        <a:t>Contact Info</a:t>
                      </a:r>
                      <a:endParaRPr lang="en-US" sz="1100" dirty="0"/>
                    </a:p>
                  </a:txBody>
                  <a:tcPr/>
                </a:tc>
                <a:tc>
                  <a:txBody>
                    <a:bodyPr/>
                    <a:lstStyle/>
                    <a:p>
                      <a:r>
                        <a:rPr lang="en-US" sz="1100" dirty="0" smtClean="0"/>
                        <a:t>Name</a:t>
                      </a:r>
                      <a:endParaRPr lang="en-US" sz="1100" dirty="0"/>
                    </a:p>
                  </a:txBody>
                  <a:tcPr/>
                </a:tc>
                <a:tc>
                  <a:txBody>
                    <a:bodyPr/>
                    <a:lstStyle/>
                    <a:p>
                      <a:r>
                        <a:rPr lang="en-US" sz="1100" dirty="0" smtClean="0"/>
                        <a:t>Program Assignment</a:t>
                      </a:r>
                      <a:endParaRPr lang="en-US" sz="1100" dirty="0"/>
                    </a:p>
                  </a:txBody>
                  <a:tcPr/>
                </a:tc>
                <a:tc>
                  <a:txBody>
                    <a:bodyPr/>
                    <a:lstStyle/>
                    <a:p>
                      <a:r>
                        <a:rPr lang="en-US" sz="1100" dirty="0" smtClean="0"/>
                        <a:t>Contact Info</a:t>
                      </a:r>
                      <a:endParaRPr lang="en-US" sz="1100" dirty="0"/>
                    </a:p>
                  </a:txBody>
                  <a:tcPr/>
                </a:tc>
                <a:extLst>
                  <a:ext uri="{0D108BD9-81ED-4DB2-BD59-A6C34878D82A}">
                    <a16:rowId xmlns:a16="http://schemas.microsoft.com/office/drawing/2014/main" val="10000"/>
                  </a:ext>
                </a:extLst>
              </a:tr>
              <a:tr h="1717211">
                <a:tc>
                  <a:txBody>
                    <a:bodyPr/>
                    <a:lstStyle/>
                    <a:p>
                      <a:r>
                        <a:rPr lang="en-US" sz="1100" b="1" dirty="0" smtClean="0"/>
                        <a:t>Britain Engleton</a:t>
                      </a:r>
                    </a:p>
                    <a:p>
                      <a:r>
                        <a:rPr lang="en-US" sz="1100" b="1" dirty="0" smtClean="0"/>
                        <a:t>HR </a:t>
                      </a:r>
                      <a:r>
                        <a:rPr lang="en-US" sz="1100" b="1" baseline="0" dirty="0" smtClean="0"/>
                        <a:t>Director</a:t>
                      </a:r>
                      <a:endParaRPr lang="en-US" sz="1100" b="1" dirty="0"/>
                    </a:p>
                  </a:txBody>
                  <a:tcPr/>
                </a:tc>
                <a:tc>
                  <a:txBody>
                    <a:bodyPr/>
                    <a:lstStyle/>
                    <a:p>
                      <a:r>
                        <a:rPr lang="en-US" sz="900" b="0" dirty="0" smtClean="0"/>
                        <a:t>Overall HR Program</a:t>
                      </a:r>
                    </a:p>
                    <a:p>
                      <a:r>
                        <a:rPr lang="en-US" sz="900" dirty="0" smtClean="0"/>
                        <a:t>Employee Relations – Counsel employees, Supervisors and Managers on Civil Service Rules, Federal &amp; State Laws, ACA, FMLA, EEOC, ADA, Leave and discipline</a:t>
                      </a:r>
                    </a:p>
                    <a:p>
                      <a:r>
                        <a:rPr lang="en-US" sz="900" dirty="0" smtClean="0"/>
                        <a:t>Develops/Writes Policies</a:t>
                      </a:r>
                    </a:p>
                    <a:p>
                      <a:r>
                        <a:rPr lang="en-US" sz="900" dirty="0" smtClean="0"/>
                        <a:t>Discipline/Counseling/Legal Issues Layoffs</a:t>
                      </a:r>
                    </a:p>
                    <a:p>
                      <a:r>
                        <a:rPr lang="en-US" sz="900" dirty="0" smtClean="0"/>
                        <a:t>6.5(g) - Optional Pay, Crisis Leave</a:t>
                      </a:r>
                      <a:endParaRPr lang="en-US" sz="900" dirty="0"/>
                    </a:p>
                  </a:txBody>
                  <a:tcPr/>
                </a:tc>
                <a:tc>
                  <a:txBody>
                    <a:bodyPr/>
                    <a:lstStyle/>
                    <a:p>
                      <a:r>
                        <a:rPr lang="en-US" sz="1100" dirty="0" smtClean="0"/>
                        <a:t>225-342-0880</a:t>
                      </a:r>
                    </a:p>
                    <a:p>
                      <a:r>
                        <a:rPr lang="en-US" sz="1100" dirty="0" smtClean="0">
                          <a:hlinkClick r:id="rId2"/>
                        </a:rPr>
                        <a:t>bcarbins@crt.la.gov</a:t>
                      </a:r>
                      <a:endParaRPr lang="en-US" sz="1100" dirty="0" smtClean="0"/>
                    </a:p>
                    <a:p>
                      <a:endParaRPr lang="en-US" sz="1100" dirty="0"/>
                    </a:p>
                  </a:txBody>
                  <a:tcPr/>
                </a:tc>
                <a:tc>
                  <a:txBody>
                    <a:bodyPr/>
                    <a:lstStyle/>
                    <a:p>
                      <a:r>
                        <a:rPr lang="en-US" sz="1100" b="1" dirty="0" smtClean="0"/>
                        <a:t>Troi Johnson</a:t>
                      </a:r>
                      <a:endParaRPr lang="en-US" sz="1100" b="1" baseline="0" dirty="0" smtClean="0"/>
                    </a:p>
                    <a:p>
                      <a:r>
                        <a:rPr lang="en-US" sz="1100" b="1" baseline="0" dirty="0" smtClean="0"/>
                        <a:t>HR Analyst </a:t>
                      </a:r>
                      <a:endParaRPr lang="en-US" sz="1100" b="1" dirty="0"/>
                    </a:p>
                  </a:txBody>
                  <a:tcPr/>
                </a:tc>
                <a:tc>
                  <a:txBody>
                    <a:bodyPr/>
                    <a:lstStyle/>
                    <a:p>
                      <a:r>
                        <a:rPr lang="en-US" sz="900" b="1" kern="1200" dirty="0" smtClean="0">
                          <a:solidFill>
                            <a:schemeClr val="dk1"/>
                          </a:solidFill>
                          <a:effectLst/>
                          <a:latin typeface="+mn-lt"/>
                          <a:ea typeface="+mn-ea"/>
                          <a:cs typeface="+mn-cs"/>
                        </a:rPr>
                        <a:t>Employee Administration:</a:t>
                      </a:r>
                      <a:endParaRPr lang="en-US" sz="900" kern="1200" dirty="0" smtClean="0">
                        <a:solidFill>
                          <a:schemeClr val="dk1"/>
                        </a:solidFill>
                        <a:effectLst/>
                        <a:latin typeface="+mn-lt"/>
                        <a:ea typeface="+mn-ea"/>
                        <a:cs typeface="+mn-cs"/>
                      </a:endParaRPr>
                    </a:p>
                    <a:p>
                      <a:r>
                        <a:rPr lang="en-US" sz="900" kern="1200" dirty="0" smtClean="0">
                          <a:solidFill>
                            <a:schemeClr val="dk1"/>
                          </a:solidFill>
                          <a:effectLst/>
                          <a:latin typeface="+mn-lt"/>
                          <a:ea typeface="+mn-ea"/>
                          <a:cs typeface="+mn-cs"/>
                        </a:rPr>
                        <a:t>Recruiting and payroll (i.e., qualify applications; issue eligible list; enter 301’s, work schedule changes, etc.) </a:t>
                      </a:r>
                    </a:p>
                    <a:p>
                      <a:endParaRPr lang="en-US" sz="900" kern="1200" dirty="0" smtClean="0">
                        <a:solidFill>
                          <a:schemeClr val="dk1"/>
                        </a:solidFill>
                        <a:effectLst/>
                        <a:latin typeface="+mn-lt"/>
                        <a:ea typeface="+mn-ea"/>
                        <a:cs typeface="+mn-cs"/>
                      </a:endParaRPr>
                    </a:p>
                    <a:p>
                      <a:r>
                        <a:rPr lang="en-US" sz="900" b="1" kern="1200" dirty="0" smtClean="0">
                          <a:solidFill>
                            <a:schemeClr val="dk1"/>
                          </a:solidFill>
                          <a:effectLst/>
                          <a:latin typeface="+mn-lt"/>
                          <a:ea typeface="+mn-ea"/>
                          <a:cs typeface="+mn-cs"/>
                        </a:rPr>
                        <a:t> Class &amp; Pay</a:t>
                      </a:r>
                      <a:endParaRPr lang="en-US" sz="900" kern="1200" dirty="0" smtClean="0">
                        <a:solidFill>
                          <a:schemeClr val="dk1"/>
                        </a:solidFill>
                        <a:effectLst/>
                        <a:latin typeface="+mn-lt"/>
                        <a:ea typeface="+mn-ea"/>
                        <a:cs typeface="+mn-cs"/>
                      </a:endParaRPr>
                    </a:p>
                    <a:p>
                      <a:r>
                        <a:rPr lang="en-US" sz="900" kern="1200" dirty="0" smtClean="0">
                          <a:solidFill>
                            <a:schemeClr val="dk1"/>
                          </a:solidFill>
                          <a:effectLst/>
                          <a:latin typeface="+mn-lt"/>
                          <a:ea typeface="+mn-ea"/>
                          <a:cs typeface="+mn-cs"/>
                        </a:rPr>
                        <a:t>Job Descriptions</a:t>
                      </a:r>
                    </a:p>
                    <a:p>
                      <a:r>
                        <a:rPr lang="en-US" sz="900" kern="1200" dirty="0" smtClean="0">
                          <a:solidFill>
                            <a:schemeClr val="dk1"/>
                          </a:solidFill>
                          <a:effectLst/>
                          <a:latin typeface="+mn-lt"/>
                          <a:ea typeface="+mn-ea"/>
                          <a:cs typeface="+mn-cs"/>
                        </a:rPr>
                        <a:t>Pay Analysis</a:t>
                      </a:r>
                    </a:p>
                    <a:p>
                      <a:r>
                        <a:rPr lang="en-US" sz="900" kern="1200" dirty="0" smtClean="0">
                          <a:solidFill>
                            <a:schemeClr val="dk1"/>
                          </a:solidFill>
                          <a:effectLst/>
                          <a:latin typeface="+mn-lt"/>
                          <a:ea typeface="+mn-ea"/>
                          <a:cs typeface="+mn-cs"/>
                        </a:rPr>
                        <a:t>TO for All Agencies</a:t>
                      </a:r>
                    </a:p>
                    <a:p>
                      <a:r>
                        <a:rPr lang="en-US" sz="900" kern="1200" dirty="0" smtClean="0">
                          <a:solidFill>
                            <a:schemeClr val="dk1"/>
                          </a:solidFill>
                          <a:effectLst/>
                          <a:latin typeface="+mn-lt"/>
                          <a:ea typeface="+mn-ea"/>
                          <a:cs typeface="+mn-cs"/>
                        </a:rPr>
                        <a:t>Processes WAE Contract renewal – all agencies</a:t>
                      </a:r>
                    </a:p>
                    <a:p>
                      <a:pPr lvl="0"/>
                      <a:r>
                        <a:rPr lang="en-US" sz="900" kern="1200" dirty="0" smtClean="0">
                          <a:solidFill>
                            <a:schemeClr val="dk1"/>
                          </a:solidFill>
                          <a:effectLst/>
                          <a:latin typeface="+mn-lt"/>
                          <a:ea typeface="+mn-ea"/>
                          <a:cs typeface="+mn-cs"/>
                        </a:rPr>
                        <a:t>-Office of the Lieutenant Governor</a:t>
                      </a:r>
                    </a:p>
                    <a:p>
                      <a:pPr lvl="0"/>
                      <a:r>
                        <a:rPr lang="en-US" sz="900" kern="1200" dirty="0" smtClean="0">
                          <a:solidFill>
                            <a:schemeClr val="dk1"/>
                          </a:solidFill>
                          <a:effectLst/>
                          <a:latin typeface="+mn-lt"/>
                          <a:ea typeface="+mn-ea"/>
                          <a:cs typeface="+mn-cs"/>
                        </a:rPr>
                        <a:t>-Office of the Secretary/Management &amp; Finance</a:t>
                      </a:r>
                    </a:p>
                    <a:p>
                      <a:pPr lvl="0"/>
                      <a:r>
                        <a:rPr lang="en-US" sz="900" kern="1200" dirty="0" smtClean="0">
                          <a:solidFill>
                            <a:schemeClr val="dk1"/>
                          </a:solidFill>
                          <a:effectLst/>
                          <a:latin typeface="+mn-lt"/>
                          <a:ea typeface="+mn-ea"/>
                          <a:cs typeface="+mn-cs"/>
                        </a:rPr>
                        <a:t>-Office of State Museums</a:t>
                      </a:r>
                    </a:p>
                    <a:p>
                      <a:pPr lvl="0"/>
                      <a:r>
                        <a:rPr lang="en-US" sz="900" kern="1200" dirty="0" smtClean="0">
                          <a:solidFill>
                            <a:schemeClr val="dk1"/>
                          </a:solidFill>
                          <a:effectLst/>
                          <a:latin typeface="+mn-lt"/>
                          <a:ea typeface="+mn-ea"/>
                          <a:cs typeface="+mn-cs"/>
                        </a:rPr>
                        <a:t>-OSP All regions - WAE </a:t>
                      </a:r>
                      <a:endParaRPr lang="en-US" sz="900" kern="1200" dirty="0">
                        <a:solidFill>
                          <a:schemeClr val="dk1"/>
                        </a:solidFill>
                        <a:effectLst/>
                        <a:latin typeface="+mn-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smtClean="0"/>
                        <a:t>22-342-9998</a:t>
                      </a:r>
                    </a:p>
                    <a:p>
                      <a:r>
                        <a:rPr lang="en-US" sz="1100" dirty="0" smtClean="0"/>
                        <a:t>tjohnson@crt.la.gov</a:t>
                      </a:r>
                    </a:p>
                  </a:txBody>
                  <a:tcPr/>
                </a:tc>
                <a:extLst>
                  <a:ext uri="{0D108BD9-81ED-4DB2-BD59-A6C34878D82A}">
                    <a16:rowId xmlns:a16="http://schemas.microsoft.com/office/drawing/2014/main" val="10001"/>
                  </a:ext>
                </a:extLst>
              </a:tr>
              <a:tr h="0">
                <a:tc>
                  <a:txBody>
                    <a:bodyPr/>
                    <a:lstStyle/>
                    <a:p>
                      <a:r>
                        <a:rPr lang="en-US" sz="1100" b="1" dirty="0" smtClean="0"/>
                        <a:t>Alyson Bauer</a:t>
                      </a:r>
                    </a:p>
                    <a:p>
                      <a:r>
                        <a:rPr lang="en-US" sz="1100" b="1" dirty="0" smtClean="0"/>
                        <a:t>HR Supervisor</a:t>
                      </a:r>
                      <a:endParaRPr lang="en-US" sz="1100" b="1" dirty="0"/>
                    </a:p>
                  </a:txBody>
                  <a:tcPr/>
                </a:tc>
                <a:tc>
                  <a:txBody>
                    <a:bodyPr/>
                    <a:lstStyle/>
                    <a:p>
                      <a:r>
                        <a:rPr lang="en-US" sz="800" kern="1200" dirty="0" smtClean="0">
                          <a:solidFill>
                            <a:schemeClr val="dk1"/>
                          </a:solidFill>
                          <a:effectLst/>
                          <a:latin typeface="+mn-lt"/>
                          <a:ea typeface="+mn-ea"/>
                          <a:cs typeface="+mn-cs"/>
                        </a:rPr>
                        <a:t>Supervision of subordinate Employee Relations </a:t>
                      </a:r>
                      <a:r>
                        <a:rPr lang="en-US" sz="900" kern="1200" dirty="0" smtClean="0">
                          <a:solidFill>
                            <a:schemeClr val="dk1"/>
                          </a:solidFill>
                          <a:effectLst/>
                          <a:latin typeface="+mn-lt"/>
                          <a:ea typeface="+mn-ea"/>
                          <a:cs typeface="+mn-cs"/>
                        </a:rPr>
                        <a:t>staff in the duties of Recruiting, Employee Administration, Classification and Pay, and administrative programs for DCRT. Supervision of Administrative Coordinator and front office duties.  Audits all sections work.  Student Verification, Transcript Verification, Permanent Status/WAE Contracts – all agencies, Expired job descriptions – all agencies, Job Descriptions, Pay Analysis, Organizational Charts, 6.5(g) Audit prior to approval, COE Approval, Back-up for all EA’s duties</a:t>
                      </a:r>
                      <a:endParaRPr lang="en-US" sz="900" dirty="0"/>
                    </a:p>
                  </a:txBody>
                  <a:tcPr/>
                </a:tc>
                <a:tc>
                  <a:txBody>
                    <a:bodyPr/>
                    <a:lstStyle/>
                    <a:p>
                      <a:r>
                        <a:rPr lang="en-US" sz="1100" dirty="0" smtClean="0"/>
                        <a:t>225-342-0954</a:t>
                      </a:r>
                    </a:p>
                    <a:p>
                      <a:r>
                        <a:rPr lang="en-US" sz="1100" dirty="0" smtClean="0">
                          <a:hlinkClick r:id="rId3"/>
                        </a:rPr>
                        <a:t>abauer@crt.la.gov</a:t>
                      </a:r>
                      <a:endParaRPr lang="en-US" sz="1100" dirty="0" smtClean="0"/>
                    </a:p>
                  </a:txBody>
                  <a:tcPr/>
                </a:tc>
                <a:tc>
                  <a:txBody>
                    <a:bodyPr/>
                    <a:lstStyle/>
                    <a:p>
                      <a:r>
                        <a:rPr lang="en-US" sz="1100" b="1" dirty="0" smtClean="0"/>
                        <a:t>Melissa Thibodaux</a:t>
                      </a:r>
                    </a:p>
                    <a:p>
                      <a:r>
                        <a:rPr lang="en-US" sz="1100" b="1" dirty="0" smtClean="0"/>
                        <a:t>HR Analyst </a:t>
                      </a:r>
                      <a:endParaRPr lang="en-US" sz="1100" b="1" dirty="0"/>
                    </a:p>
                  </a:txBody>
                  <a:tcPr/>
                </a:tc>
                <a:tc>
                  <a:txBody>
                    <a:bodyPr/>
                    <a:lstStyle/>
                    <a:p>
                      <a:r>
                        <a:rPr lang="en-US" sz="900" b="1" kern="1200" dirty="0" smtClean="0">
                          <a:solidFill>
                            <a:schemeClr val="dk1"/>
                          </a:solidFill>
                          <a:effectLst/>
                          <a:latin typeface="+mn-lt"/>
                          <a:ea typeface="+mn-ea"/>
                          <a:cs typeface="+mn-cs"/>
                        </a:rPr>
                        <a:t>Employee Administration:</a:t>
                      </a:r>
                      <a:endParaRPr lang="en-US" sz="900" kern="1200" dirty="0" smtClean="0">
                        <a:solidFill>
                          <a:schemeClr val="dk1"/>
                        </a:solidFill>
                        <a:effectLst/>
                        <a:latin typeface="+mn-lt"/>
                        <a:ea typeface="+mn-ea"/>
                        <a:cs typeface="+mn-cs"/>
                      </a:endParaRPr>
                    </a:p>
                    <a:p>
                      <a:r>
                        <a:rPr lang="en-US" sz="900" kern="1200" dirty="0" smtClean="0">
                          <a:solidFill>
                            <a:schemeClr val="dk1"/>
                          </a:solidFill>
                          <a:effectLst/>
                          <a:latin typeface="+mn-lt"/>
                          <a:ea typeface="+mn-ea"/>
                          <a:cs typeface="+mn-cs"/>
                        </a:rPr>
                        <a:t>Recruiting and payroll (i.e., qualify applications; issue eligible list; enter 301’s, work schedule changes, etc.) </a:t>
                      </a:r>
                    </a:p>
                    <a:p>
                      <a:r>
                        <a:rPr lang="en-US" sz="900" kern="1200" dirty="0" smtClean="0">
                          <a:solidFill>
                            <a:schemeClr val="dk1"/>
                          </a:solidFill>
                          <a:effectLst/>
                          <a:latin typeface="+mn-lt"/>
                          <a:ea typeface="+mn-ea"/>
                          <a:cs typeface="+mn-cs"/>
                        </a:rPr>
                        <a:t> </a:t>
                      </a:r>
                    </a:p>
                    <a:p>
                      <a:r>
                        <a:rPr lang="en-US" sz="900" b="1" kern="1200" dirty="0" smtClean="0">
                          <a:solidFill>
                            <a:schemeClr val="dk1"/>
                          </a:solidFill>
                          <a:effectLst/>
                          <a:latin typeface="+mn-lt"/>
                          <a:ea typeface="+mn-ea"/>
                          <a:cs typeface="+mn-cs"/>
                        </a:rPr>
                        <a:t>Class &amp; Pay</a:t>
                      </a:r>
                      <a:endParaRPr lang="en-US" sz="900" kern="1200" dirty="0" smtClean="0">
                        <a:solidFill>
                          <a:schemeClr val="dk1"/>
                        </a:solidFill>
                        <a:effectLst/>
                        <a:latin typeface="+mn-lt"/>
                        <a:ea typeface="+mn-ea"/>
                        <a:cs typeface="+mn-cs"/>
                      </a:endParaRPr>
                    </a:p>
                    <a:p>
                      <a:r>
                        <a:rPr lang="en-US" sz="900" kern="1200" dirty="0" smtClean="0">
                          <a:solidFill>
                            <a:schemeClr val="dk1"/>
                          </a:solidFill>
                          <a:effectLst/>
                          <a:latin typeface="+mn-lt"/>
                          <a:ea typeface="+mn-ea"/>
                          <a:cs typeface="+mn-cs"/>
                        </a:rPr>
                        <a:t>Job Descriptions</a:t>
                      </a:r>
                    </a:p>
                    <a:p>
                      <a:r>
                        <a:rPr lang="en-US" sz="900" kern="1200" dirty="0" smtClean="0">
                          <a:solidFill>
                            <a:schemeClr val="dk1"/>
                          </a:solidFill>
                          <a:effectLst/>
                          <a:latin typeface="+mn-lt"/>
                          <a:ea typeface="+mn-ea"/>
                          <a:cs typeface="+mn-cs"/>
                        </a:rPr>
                        <a:t>Pay Analysis</a:t>
                      </a:r>
                    </a:p>
                    <a:p>
                      <a:r>
                        <a:rPr lang="en-US" sz="900" kern="1200" dirty="0" smtClean="0">
                          <a:solidFill>
                            <a:schemeClr val="dk1"/>
                          </a:solidFill>
                          <a:effectLst/>
                          <a:latin typeface="+mn-lt"/>
                          <a:ea typeface="+mn-ea"/>
                          <a:cs typeface="+mn-cs"/>
                        </a:rPr>
                        <a:t>TO for All Agencies</a:t>
                      </a:r>
                    </a:p>
                    <a:p>
                      <a:r>
                        <a:rPr lang="en-US" sz="900" kern="1200" dirty="0" smtClean="0">
                          <a:solidFill>
                            <a:schemeClr val="dk1"/>
                          </a:solidFill>
                          <a:effectLst/>
                          <a:latin typeface="+mn-lt"/>
                          <a:ea typeface="+mn-ea"/>
                          <a:cs typeface="+mn-cs"/>
                        </a:rPr>
                        <a:t>Special Projects, as needed</a:t>
                      </a:r>
                    </a:p>
                    <a:p>
                      <a:pPr lvl="0"/>
                      <a:r>
                        <a:rPr lang="en-US" sz="900" kern="1200" dirty="0" smtClean="0">
                          <a:solidFill>
                            <a:schemeClr val="dk1"/>
                          </a:solidFill>
                          <a:effectLst/>
                          <a:latin typeface="+mn-lt"/>
                          <a:ea typeface="+mn-ea"/>
                          <a:cs typeface="+mn-cs"/>
                        </a:rPr>
                        <a:t>-OSP All regions – Full Time only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smtClean="0"/>
                        <a:t>225-219-9413</a:t>
                      </a:r>
                    </a:p>
                    <a:p>
                      <a:r>
                        <a:rPr lang="en-US" sz="1100" dirty="0" smtClean="0">
                          <a:hlinkClick r:id="rId4"/>
                        </a:rPr>
                        <a:t>mthibodaux@crt.la.gov</a:t>
                      </a:r>
                      <a:endParaRPr lang="en-US" sz="1100" dirty="0" smtClean="0"/>
                    </a:p>
                  </a:txBody>
                  <a:tcPr/>
                </a:tc>
                <a:extLst>
                  <a:ext uri="{0D108BD9-81ED-4DB2-BD59-A6C34878D82A}">
                    <a16:rowId xmlns:a16="http://schemas.microsoft.com/office/drawing/2014/main" val="10002"/>
                  </a:ext>
                </a:extLst>
              </a:tr>
              <a:tr h="1837717">
                <a:tc>
                  <a:txBody>
                    <a:bodyPr/>
                    <a:lstStyle/>
                    <a:p>
                      <a:r>
                        <a:rPr lang="en-US" sz="1100" b="1" dirty="0" smtClean="0"/>
                        <a:t>Jonathan Johnson</a:t>
                      </a:r>
                    </a:p>
                    <a:p>
                      <a:r>
                        <a:rPr lang="en-US" sz="1100" b="1" dirty="0" smtClean="0"/>
                        <a:t>HR Supervisor</a:t>
                      </a:r>
                      <a:endParaRPr lang="en-US" sz="1100" b="1"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dirty="0" smtClean="0"/>
                        <a:t>Supervision of subordinate staff in the duties of Benefits, Timekeeping and administrative programs for DCRT. Audits all sections work.</a:t>
                      </a:r>
                    </a:p>
                    <a:p>
                      <a:r>
                        <a:rPr lang="en-US" sz="900" b="1" dirty="0" smtClean="0"/>
                        <a:t>Benefits: </a:t>
                      </a:r>
                      <a:r>
                        <a:rPr lang="en-US" sz="900" dirty="0" smtClean="0"/>
                        <a:t>Family Medical Leave Act (FMLA),</a:t>
                      </a:r>
                    </a:p>
                    <a:p>
                      <a:r>
                        <a:rPr lang="en-US" sz="900" dirty="0" smtClean="0"/>
                        <a:t>Health Insurance, Vendors, OGB Invoice- Back</a:t>
                      </a:r>
                      <a:r>
                        <a:rPr lang="en-US" sz="900" baseline="0" dirty="0" smtClean="0"/>
                        <a:t> up</a:t>
                      </a:r>
                      <a:endParaRPr lang="en-US" sz="900" dirty="0"/>
                    </a:p>
                  </a:txBody>
                  <a:tcPr/>
                </a:tc>
                <a:tc>
                  <a:txBody>
                    <a:bodyPr/>
                    <a:lstStyle/>
                    <a:p>
                      <a:r>
                        <a:rPr lang="en-US" sz="1100" dirty="0" smtClean="0"/>
                        <a:t>225-342-1675</a:t>
                      </a:r>
                    </a:p>
                    <a:p>
                      <a:r>
                        <a:rPr lang="en-US" sz="1100" dirty="0" smtClean="0">
                          <a:hlinkClick r:id="rId5"/>
                        </a:rPr>
                        <a:t>jjohnson@crt.la.gov</a:t>
                      </a:r>
                      <a:r>
                        <a:rPr lang="en-US" sz="1100" dirty="0" smtClean="0"/>
                        <a:t> </a:t>
                      </a:r>
                    </a:p>
                  </a:txBody>
                  <a:tcPr/>
                </a:tc>
                <a:tc>
                  <a:txBody>
                    <a:bodyPr/>
                    <a:lstStyle/>
                    <a:p>
                      <a:r>
                        <a:rPr lang="en-US" sz="1100" b="1" dirty="0" smtClean="0"/>
                        <a:t>Natalie Faulk</a:t>
                      </a:r>
                    </a:p>
                    <a:p>
                      <a:r>
                        <a:rPr lang="en-US" sz="1100" b="1" dirty="0" smtClean="0"/>
                        <a:t>HR</a:t>
                      </a:r>
                      <a:r>
                        <a:rPr lang="en-US" sz="1100" b="1" baseline="0" dirty="0" smtClean="0"/>
                        <a:t> Specialist</a:t>
                      </a:r>
                      <a:endParaRPr lang="en-US" sz="1100" b="1" dirty="0" smtClean="0"/>
                    </a:p>
                  </a:txBody>
                  <a:tcPr/>
                </a:tc>
                <a:tc>
                  <a:txBody>
                    <a:bodyPr/>
                    <a:lstStyle/>
                    <a:p>
                      <a:r>
                        <a:rPr lang="en-US" sz="900" b="1" dirty="0" smtClean="0"/>
                        <a:t>Time &amp; Attendance (CATS)</a:t>
                      </a:r>
                    </a:p>
                    <a:p>
                      <a:r>
                        <a:rPr lang="en-US" sz="900" b="0" dirty="0" smtClean="0"/>
                        <a:t>Prior Pay Adjustments for all of DCRT</a:t>
                      </a:r>
                    </a:p>
                    <a:p>
                      <a:r>
                        <a:rPr lang="en-US" sz="900" b="0" dirty="0" smtClean="0"/>
                        <a:t>Unemployment</a:t>
                      </a:r>
                    </a:p>
                    <a:p>
                      <a:r>
                        <a:rPr lang="en-US" sz="900" b="0" dirty="0" smtClean="0"/>
                        <a:t>Student Verification</a:t>
                      </a:r>
                    </a:p>
                    <a:p>
                      <a:r>
                        <a:rPr lang="en-US" sz="900" b="0" dirty="0" smtClean="0"/>
                        <a:t>Employment</a:t>
                      </a:r>
                      <a:r>
                        <a:rPr lang="en-US" sz="900" b="0" baseline="0" dirty="0" smtClean="0"/>
                        <a:t> Verification </a:t>
                      </a:r>
                    </a:p>
                    <a:p>
                      <a:r>
                        <a:rPr lang="en-US" sz="900" b="0" baseline="0" dirty="0" smtClean="0"/>
                        <a:t>PES</a:t>
                      </a:r>
                      <a:endParaRPr lang="en-US" sz="900" b="0" dirty="0" smtClean="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smtClean="0"/>
                        <a:t>225-342-0850</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smtClean="0">
                          <a:hlinkClick r:id="rId6"/>
                        </a:rPr>
                        <a:t>nfaulk@crt.la.gov</a:t>
                      </a:r>
                      <a:endParaRPr lang="en-US" sz="1100" dirty="0" smtClean="0"/>
                    </a:p>
                  </a:txBody>
                  <a:tcPr/>
                </a:tc>
                <a:extLst>
                  <a:ext uri="{0D108BD9-81ED-4DB2-BD59-A6C34878D82A}">
                    <a16:rowId xmlns:a16="http://schemas.microsoft.com/office/drawing/2014/main" val="10003"/>
                  </a:ext>
                </a:extLst>
              </a:tr>
              <a:tr h="1039364">
                <a:tc>
                  <a:txBody>
                    <a:bodyPr/>
                    <a:lstStyle/>
                    <a:p>
                      <a:r>
                        <a:rPr lang="en-US" sz="1100" b="1" dirty="0" smtClean="0"/>
                        <a:t>Tonia Hudson</a:t>
                      </a:r>
                    </a:p>
                    <a:p>
                      <a:r>
                        <a:rPr lang="en-US" sz="1100" b="1" dirty="0" smtClean="0"/>
                        <a:t>HR Specialist</a:t>
                      </a:r>
                      <a:endParaRPr lang="en-US" sz="1100" b="1" dirty="0"/>
                    </a:p>
                  </a:txBody>
                  <a:tcPr/>
                </a:tc>
                <a:tc>
                  <a:txBody>
                    <a:bodyPr/>
                    <a:lstStyle/>
                    <a:p>
                      <a:r>
                        <a:rPr lang="en-US" sz="900" b="1" dirty="0" smtClean="0"/>
                        <a:t>Benefits: </a:t>
                      </a:r>
                      <a:r>
                        <a:rPr lang="en-US" sz="900" dirty="0" smtClean="0"/>
                        <a:t>Retirement</a:t>
                      </a:r>
                      <a:r>
                        <a:rPr lang="en-US" sz="900" baseline="0" dirty="0" smtClean="0"/>
                        <a:t> (Back up)</a:t>
                      </a:r>
                      <a:r>
                        <a:rPr lang="en-US" sz="900" dirty="0" smtClean="0"/>
                        <a:t> Family Medical Leave Act (FMLA), Crisis Leave, Worker’s Compensation, OGB Active and Retirement Invoice</a:t>
                      </a:r>
                      <a:endParaRPr lang="en-US" sz="900" dirty="0"/>
                    </a:p>
                  </a:txBody>
                  <a:tcPr/>
                </a:tc>
                <a:tc>
                  <a:txBody>
                    <a:bodyPr/>
                    <a:lstStyle/>
                    <a:p>
                      <a:r>
                        <a:rPr lang="en-US" sz="1100" dirty="0" smtClean="0"/>
                        <a:t>225-219-4331</a:t>
                      </a:r>
                    </a:p>
                    <a:p>
                      <a:r>
                        <a:rPr lang="en-US" sz="1100" dirty="0" smtClean="0">
                          <a:hlinkClick r:id="rId7"/>
                        </a:rPr>
                        <a:t>thudson@crt.la.gov</a:t>
                      </a:r>
                      <a:endParaRPr lang="en-US" sz="1100" dirty="0" smtClean="0"/>
                    </a:p>
                  </a:txBody>
                  <a:tcPr/>
                </a:tc>
                <a:tc>
                  <a:txBody>
                    <a:bodyPr/>
                    <a:lstStyle/>
                    <a:p>
                      <a:r>
                        <a:rPr lang="en-US" sz="1100" b="1" dirty="0" smtClean="0"/>
                        <a:t>Gillis Dance</a:t>
                      </a:r>
                    </a:p>
                    <a:p>
                      <a:r>
                        <a:rPr lang="en-US" sz="1100" b="1" dirty="0" smtClean="0"/>
                        <a:t>Admin</a:t>
                      </a:r>
                      <a:r>
                        <a:rPr lang="en-US" sz="1100" b="1" baseline="0" dirty="0" smtClean="0"/>
                        <a:t> Coordinator </a:t>
                      </a:r>
                      <a:endParaRPr lang="en-US" sz="1100" b="1" dirty="0"/>
                    </a:p>
                  </a:txBody>
                  <a:tcPr/>
                </a:tc>
                <a:tc>
                  <a:txBody>
                    <a:bodyPr/>
                    <a:lstStyle/>
                    <a:p>
                      <a:r>
                        <a:rPr lang="en-US" sz="900" dirty="0" smtClean="0"/>
                        <a:t>DCRT HR Reception/Front Office</a:t>
                      </a:r>
                    </a:p>
                    <a:p>
                      <a:r>
                        <a:rPr lang="en-US" sz="900" dirty="0" smtClean="0"/>
                        <a:t>Drug Screens, New Hire Paperwork, E-Verify</a:t>
                      </a:r>
                    </a:p>
                    <a:p>
                      <a:r>
                        <a:rPr lang="en-US" sz="900" dirty="0" smtClean="0"/>
                        <a:t>Badges, Charitable Campaign</a:t>
                      </a:r>
                    </a:p>
                  </a:txBody>
                  <a:tcPr/>
                </a:tc>
                <a:tc>
                  <a:txBody>
                    <a:bodyPr/>
                    <a:lstStyle/>
                    <a:p>
                      <a:r>
                        <a:rPr lang="en-US" sz="1100" dirty="0" smtClean="0"/>
                        <a:t>225-342-0880</a:t>
                      </a:r>
                    </a:p>
                    <a:p>
                      <a:r>
                        <a:rPr lang="en-US" sz="1100" dirty="0" smtClean="0">
                          <a:hlinkClick r:id="rId8"/>
                        </a:rPr>
                        <a:t>gdance@crt.la.gov</a:t>
                      </a:r>
                      <a:endParaRPr lang="en-US" sz="1100" dirty="0" smtClean="0"/>
                    </a:p>
                  </a:txBody>
                  <a:tcPr/>
                </a:tc>
                <a:extLst>
                  <a:ext uri="{0D108BD9-81ED-4DB2-BD59-A6C34878D82A}">
                    <a16:rowId xmlns:a16="http://schemas.microsoft.com/office/drawing/2014/main" val="10004"/>
                  </a:ext>
                </a:extLst>
              </a:tr>
              <a:tr h="643746">
                <a:tc>
                  <a:txBody>
                    <a:bodyPr/>
                    <a:lstStyle/>
                    <a:p>
                      <a:r>
                        <a:rPr lang="en-US" sz="1100" b="1" dirty="0" smtClean="0"/>
                        <a:t>Lance Guest</a:t>
                      </a:r>
                    </a:p>
                    <a:p>
                      <a:r>
                        <a:rPr lang="en-US" sz="1100" b="1" dirty="0" smtClean="0"/>
                        <a:t>Attorney</a:t>
                      </a:r>
                      <a:endParaRPr lang="en-US" sz="1100" b="1" dirty="0"/>
                    </a:p>
                  </a:txBody>
                  <a:tcPr/>
                </a:tc>
                <a:tc>
                  <a:txBody>
                    <a:bodyPr/>
                    <a:lstStyle/>
                    <a:p>
                      <a:r>
                        <a:rPr lang="en-US" sz="900" dirty="0" smtClean="0"/>
                        <a:t>Employee</a:t>
                      </a:r>
                      <a:r>
                        <a:rPr lang="en-US" sz="900" baseline="0" dirty="0" smtClean="0"/>
                        <a:t> discipline</a:t>
                      </a:r>
                      <a:endParaRPr lang="en-US" sz="900" dirty="0"/>
                    </a:p>
                  </a:txBody>
                  <a:tcPr/>
                </a:tc>
                <a:tc>
                  <a:txBody>
                    <a:bodyPr/>
                    <a:lstStyle/>
                    <a:p>
                      <a:r>
                        <a:rPr lang="en-US" sz="1100" dirty="0" smtClean="0"/>
                        <a:t>225-219-9535</a:t>
                      </a:r>
                    </a:p>
                    <a:p>
                      <a:pPr marL="0" algn="l" defTabSz="914400" rtl="0" eaLnBrk="1" latinLnBrk="0" hangingPunct="1"/>
                      <a:r>
                        <a:rPr lang="en-US" sz="1100" kern="1200" dirty="0" smtClean="0">
                          <a:solidFill>
                            <a:schemeClr val="dk1"/>
                          </a:solidFill>
                          <a:latin typeface="+mn-lt"/>
                          <a:ea typeface="+mn-ea"/>
                          <a:cs typeface="+mn-cs"/>
                          <a:hlinkClick r:id="rId9"/>
                        </a:rPr>
                        <a:t>lguest@crt.la.gov</a:t>
                      </a:r>
                      <a:endParaRPr lang="en-US" sz="1100" kern="1200" dirty="0">
                        <a:solidFill>
                          <a:schemeClr val="dk1"/>
                        </a:solidFill>
                        <a:latin typeface="+mn-lt"/>
                        <a:ea typeface="+mn-ea"/>
                        <a:cs typeface="+mn-cs"/>
                      </a:endParaRPr>
                    </a:p>
                  </a:txBody>
                  <a:tcPr/>
                </a:tc>
                <a:tc>
                  <a:txBody>
                    <a:bodyPr/>
                    <a:lstStyle/>
                    <a:p>
                      <a:r>
                        <a:rPr lang="en-US" sz="1100" b="1" baseline="0" dirty="0" smtClean="0"/>
                        <a:t>Elsie Huffman– WAE</a:t>
                      </a:r>
                    </a:p>
                    <a:p>
                      <a:r>
                        <a:rPr lang="en-US" sz="1100" b="1" baseline="0" dirty="0" smtClean="0"/>
                        <a:t>Admin Coordinator </a:t>
                      </a:r>
                      <a:endParaRPr lang="en-US" sz="1100" b="1" dirty="0" smtClean="0"/>
                    </a:p>
                  </a:txBody>
                  <a:tcPr/>
                </a:tc>
                <a:tc>
                  <a:txBody>
                    <a:bodyPr/>
                    <a:lstStyle/>
                    <a:p>
                      <a:r>
                        <a:rPr lang="en-US" sz="1100" dirty="0" smtClean="0"/>
                        <a:t>Special Projects</a:t>
                      </a:r>
                      <a:endParaRPr lang="en-US" sz="1100" dirty="0"/>
                    </a:p>
                  </a:txBody>
                  <a:tcPr/>
                </a:tc>
                <a:tc>
                  <a:txBody>
                    <a:bodyPr/>
                    <a:lstStyle/>
                    <a:p>
                      <a:r>
                        <a:rPr lang="en-US" sz="1100" dirty="0" smtClean="0"/>
                        <a:t>225-342-0880</a:t>
                      </a:r>
                    </a:p>
                    <a:p>
                      <a:r>
                        <a:rPr lang="en-US" sz="1100" dirty="0" smtClean="0">
                          <a:hlinkClick r:id="rId10"/>
                        </a:rPr>
                        <a:t>ehuffman@crt.la.gov</a:t>
                      </a:r>
                      <a:endParaRPr lang="en-US" sz="1100" dirty="0" smtClean="0"/>
                    </a:p>
                  </a:txBody>
                  <a:tcPr/>
                </a:tc>
                <a:extLst>
                  <a:ext uri="{0D108BD9-81ED-4DB2-BD59-A6C34878D82A}">
                    <a16:rowId xmlns:a16="http://schemas.microsoft.com/office/drawing/2014/main" val="10005"/>
                  </a:ext>
                </a:extLst>
              </a:tr>
              <a:tr h="69291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kern="1200" dirty="0" smtClean="0">
                          <a:solidFill>
                            <a:schemeClr val="dk1"/>
                          </a:solidFill>
                          <a:effectLst/>
                          <a:latin typeface="+mn-lt"/>
                          <a:ea typeface="+mn-ea"/>
                          <a:cs typeface="+mn-cs"/>
                        </a:rPr>
                        <a:t>Pacee Wallace</a:t>
                      </a:r>
                      <a:r>
                        <a:rPr lang="en-US" sz="1100" kern="1200" dirty="0" smtClean="0">
                          <a:solidFill>
                            <a:schemeClr val="dk1"/>
                          </a:solidFill>
                          <a:effectLst/>
                          <a:latin typeface="+mn-lt"/>
                          <a:ea typeface="+mn-ea"/>
                          <a:cs typeface="+mn-cs"/>
                        </a:rPr>
                        <a:t/>
                      </a:r>
                      <a:br>
                        <a:rPr lang="en-US" sz="1100" kern="1200" dirty="0" smtClean="0">
                          <a:solidFill>
                            <a:schemeClr val="dk1"/>
                          </a:solidFill>
                          <a:effectLst/>
                          <a:latin typeface="+mn-lt"/>
                          <a:ea typeface="+mn-ea"/>
                          <a:cs typeface="+mn-cs"/>
                        </a:rPr>
                      </a:br>
                      <a:r>
                        <a:rPr lang="en-US" sz="1100" b="1" kern="1200" dirty="0" smtClean="0">
                          <a:solidFill>
                            <a:schemeClr val="dk1"/>
                          </a:solidFill>
                          <a:effectLst/>
                          <a:latin typeface="+mn-lt"/>
                          <a:ea typeface="+mn-ea"/>
                          <a:cs typeface="+mn-cs"/>
                        </a:rPr>
                        <a:t>HR Analyst A</a:t>
                      </a:r>
                      <a:endParaRPr lang="en-US" sz="1100" kern="1200" dirty="0" smtClean="0">
                        <a:solidFill>
                          <a:schemeClr val="dk1"/>
                        </a:solidFill>
                        <a:effectLst/>
                        <a:latin typeface="+mn-lt"/>
                        <a:ea typeface="+mn-ea"/>
                        <a:cs typeface="+mn-cs"/>
                      </a:endParaRPr>
                    </a:p>
                  </a:txBody>
                  <a:tcPr/>
                </a:tc>
                <a:tc>
                  <a:txBody>
                    <a:bodyPr/>
                    <a:lstStyle/>
                    <a:p>
                      <a:r>
                        <a:rPr lang="en-US" sz="900" b="1" kern="1200" dirty="0" smtClean="0">
                          <a:solidFill>
                            <a:schemeClr val="dk1"/>
                          </a:solidFill>
                          <a:effectLst/>
                          <a:latin typeface="+mn-lt"/>
                          <a:ea typeface="+mn-ea"/>
                          <a:cs typeface="+mn-cs"/>
                        </a:rPr>
                        <a:t>Employee Administration:</a:t>
                      </a:r>
                      <a:endParaRPr lang="en-US" sz="900" kern="1200" dirty="0" smtClean="0">
                        <a:solidFill>
                          <a:schemeClr val="dk1"/>
                        </a:solidFill>
                        <a:effectLst/>
                        <a:latin typeface="+mn-lt"/>
                        <a:ea typeface="+mn-ea"/>
                        <a:cs typeface="+mn-cs"/>
                      </a:endParaRPr>
                    </a:p>
                    <a:p>
                      <a:r>
                        <a:rPr lang="en-US" sz="900" kern="1200" dirty="0" smtClean="0">
                          <a:solidFill>
                            <a:schemeClr val="dk1"/>
                          </a:solidFill>
                          <a:effectLst/>
                          <a:latin typeface="+mn-lt"/>
                          <a:ea typeface="+mn-ea"/>
                          <a:cs typeface="+mn-cs"/>
                        </a:rPr>
                        <a:t>Recruiting and payroll (i.e., qualify applications; issue eligible list; enter 301’s, work schedule changes, etc.) </a:t>
                      </a:r>
                    </a:p>
                    <a:p>
                      <a:r>
                        <a:rPr lang="en-US" sz="900" kern="1200" dirty="0" smtClean="0">
                          <a:solidFill>
                            <a:schemeClr val="dk1"/>
                          </a:solidFill>
                          <a:effectLst/>
                          <a:latin typeface="+mn-lt"/>
                          <a:ea typeface="+mn-ea"/>
                          <a:cs typeface="+mn-cs"/>
                        </a:rPr>
                        <a:t> </a:t>
                      </a:r>
                    </a:p>
                    <a:p>
                      <a:r>
                        <a:rPr lang="en-US" sz="900" b="1" kern="1200" dirty="0" smtClean="0">
                          <a:solidFill>
                            <a:schemeClr val="dk1"/>
                          </a:solidFill>
                          <a:effectLst/>
                          <a:latin typeface="+mn-lt"/>
                          <a:ea typeface="+mn-ea"/>
                          <a:cs typeface="+mn-cs"/>
                        </a:rPr>
                        <a:t>Class &amp; Pay</a:t>
                      </a:r>
                      <a:endParaRPr lang="en-US" sz="900" kern="1200" dirty="0" smtClean="0">
                        <a:solidFill>
                          <a:schemeClr val="dk1"/>
                        </a:solidFill>
                        <a:effectLst/>
                        <a:latin typeface="+mn-lt"/>
                        <a:ea typeface="+mn-ea"/>
                        <a:cs typeface="+mn-cs"/>
                      </a:endParaRPr>
                    </a:p>
                    <a:p>
                      <a:r>
                        <a:rPr lang="en-US" sz="900" kern="1200" dirty="0" smtClean="0">
                          <a:solidFill>
                            <a:schemeClr val="dk1"/>
                          </a:solidFill>
                          <a:effectLst/>
                          <a:latin typeface="+mn-lt"/>
                          <a:ea typeface="+mn-ea"/>
                          <a:cs typeface="+mn-cs"/>
                        </a:rPr>
                        <a:t>Job Descriptions</a:t>
                      </a:r>
                    </a:p>
                    <a:p>
                      <a:r>
                        <a:rPr lang="en-US" sz="900" kern="1200" dirty="0" smtClean="0">
                          <a:solidFill>
                            <a:schemeClr val="dk1"/>
                          </a:solidFill>
                          <a:effectLst/>
                          <a:latin typeface="+mn-lt"/>
                          <a:ea typeface="+mn-ea"/>
                          <a:cs typeface="+mn-cs"/>
                        </a:rPr>
                        <a:t>Pay Analysis</a:t>
                      </a:r>
                    </a:p>
                    <a:p>
                      <a:r>
                        <a:rPr lang="en-US" sz="900" kern="1200" dirty="0" smtClean="0">
                          <a:solidFill>
                            <a:schemeClr val="dk1"/>
                          </a:solidFill>
                          <a:effectLst/>
                          <a:latin typeface="+mn-lt"/>
                          <a:ea typeface="+mn-ea"/>
                          <a:cs typeface="+mn-cs"/>
                        </a:rPr>
                        <a:t>TO for All Agencies</a:t>
                      </a:r>
                    </a:p>
                    <a:p>
                      <a:pPr lvl="0"/>
                      <a:r>
                        <a:rPr lang="en-US" sz="900" kern="1200" dirty="0" smtClean="0">
                          <a:solidFill>
                            <a:schemeClr val="dk1"/>
                          </a:solidFill>
                          <a:effectLst/>
                          <a:latin typeface="+mn-lt"/>
                          <a:ea typeface="+mn-ea"/>
                          <a:cs typeface="+mn-cs"/>
                        </a:rPr>
                        <a:t>Office of State Library</a:t>
                      </a:r>
                    </a:p>
                    <a:p>
                      <a:pPr lvl="0"/>
                      <a:r>
                        <a:rPr lang="en-US" sz="900" kern="1200" dirty="0" smtClean="0">
                          <a:solidFill>
                            <a:schemeClr val="dk1"/>
                          </a:solidFill>
                          <a:effectLst/>
                          <a:latin typeface="+mn-lt"/>
                          <a:ea typeface="+mn-ea"/>
                          <a:cs typeface="+mn-cs"/>
                        </a:rPr>
                        <a:t>Office of Cultural Development</a:t>
                      </a:r>
                    </a:p>
                    <a:p>
                      <a:pPr lvl="0"/>
                      <a:r>
                        <a:rPr lang="en-US" sz="900" kern="1200" dirty="0" smtClean="0">
                          <a:solidFill>
                            <a:schemeClr val="dk1"/>
                          </a:solidFill>
                          <a:effectLst/>
                          <a:latin typeface="+mn-lt"/>
                          <a:ea typeface="+mn-ea"/>
                          <a:cs typeface="+mn-cs"/>
                        </a:rPr>
                        <a:t>Office of Tourism</a:t>
                      </a:r>
                      <a:endParaRPr lang="en-US" sz="900" kern="1200" dirty="0">
                        <a:solidFill>
                          <a:schemeClr val="dk1"/>
                        </a:solidFill>
                        <a:effectLst/>
                        <a:latin typeface="+mn-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smtClean="0"/>
                        <a:t>225-342-8202</a:t>
                      </a:r>
                    </a:p>
                    <a:p>
                      <a:r>
                        <a:rPr lang="en-US" sz="1100" dirty="0" smtClean="0">
                          <a:hlinkClick r:id="rId11"/>
                        </a:rPr>
                        <a:t>pwallace@crt.la.gov</a:t>
                      </a:r>
                      <a:endParaRPr lang="en-US" sz="1100" dirty="0" smtClean="0"/>
                    </a:p>
                  </a:txBody>
                  <a:tcPr/>
                </a:tc>
                <a:tc>
                  <a:txBody>
                    <a:bodyPr/>
                    <a:lstStyle/>
                    <a:p>
                      <a:r>
                        <a:rPr lang="en-US" sz="1100" b="1" baseline="0" dirty="0" smtClean="0"/>
                        <a:t>Alicia Clesi– WAE</a:t>
                      </a:r>
                    </a:p>
                    <a:p>
                      <a:r>
                        <a:rPr lang="en-US" sz="1100" b="1" baseline="0" dirty="0" smtClean="0"/>
                        <a:t>HR Specialist</a:t>
                      </a:r>
                      <a:endParaRPr lang="en-US" sz="1100" b="1" dirty="0" smtClean="0"/>
                    </a:p>
                    <a:p>
                      <a:endParaRPr lang="en-US" dirty="0"/>
                    </a:p>
                  </a:txBody>
                  <a:tcPr/>
                </a:tc>
                <a:tc>
                  <a:txBody>
                    <a:bodyPr/>
                    <a:lstStyle/>
                    <a:p>
                      <a:r>
                        <a:rPr lang="en-US" sz="1100" dirty="0" smtClean="0"/>
                        <a:t>Special Projects</a:t>
                      </a:r>
                      <a:endParaRPr lang="en-US" sz="1100" dirty="0"/>
                    </a:p>
                  </a:txBody>
                  <a:tcPr/>
                </a:tc>
                <a:tc>
                  <a:txBody>
                    <a:bodyPr/>
                    <a:lstStyle/>
                    <a:p>
                      <a:r>
                        <a:rPr lang="en-US" sz="1100" dirty="0" smtClean="0"/>
                        <a:t>225-342-0880</a:t>
                      </a:r>
                    </a:p>
                    <a:p>
                      <a:r>
                        <a:rPr lang="en-US" sz="1100" dirty="0" smtClean="0"/>
                        <a:t>aclesi@crt.la.gov</a:t>
                      </a:r>
                      <a:endParaRPr lang="en-US" sz="1100" dirty="0"/>
                    </a:p>
                  </a:txBody>
                  <a:tcPr/>
                </a:tc>
                <a:extLst>
                  <a:ext uri="{0D108BD9-81ED-4DB2-BD59-A6C34878D82A}">
                    <a16:rowId xmlns:a16="http://schemas.microsoft.com/office/drawing/2014/main" val="10006"/>
                  </a:ext>
                </a:extLst>
              </a:tr>
            </a:tbl>
          </a:graphicData>
        </a:graphic>
      </p:graphicFrame>
      <p:sp>
        <p:nvSpPr>
          <p:cNvPr id="9" name="TextBox 8"/>
          <p:cNvSpPr txBox="1"/>
          <p:nvPr/>
        </p:nvSpPr>
        <p:spPr>
          <a:xfrm>
            <a:off x="1167601" y="119608"/>
            <a:ext cx="9613231" cy="646331"/>
          </a:xfrm>
          <a:prstGeom prst="rect">
            <a:avLst/>
          </a:prstGeom>
          <a:noFill/>
        </p:spPr>
        <p:txBody>
          <a:bodyPr wrap="square" rtlCol="0">
            <a:spAutoFit/>
          </a:bodyPr>
          <a:lstStyle/>
          <a:p>
            <a:pPr algn="ctr"/>
            <a:r>
              <a:rPr lang="en-US" sz="3600" dirty="0" smtClean="0">
                <a:latin typeface="Candara" panose="020E0502030303020204" pitchFamily="34" charset="0"/>
              </a:rPr>
              <a:t>DCRT Human Resources Department Staff</a:t>
            </a:r>
            <a:endParaRPr lang="en-US" sz="3600" dirty="0">
              <a:latin typeface="Candara" panose="020E0502030303020204" pitchFamily="34" charset="0"/>
            </a:endParaRPr>
          </a:p>
        </p:txBody>
      </p:sp>
    </p:spTree>
    <p:extLst>
      <p:ext uri="{BB962C8B-B14F-4D97-AF65-F5344CB8AC3E}">
        <p14:creationId xmlns:p14="http://schemas.microsoft.com/office/powerpoint/2010/main" val="1966140693"/>
      </p:ext>
    </p:extLst>
  </p:cSld>
  <p:clrMapOvr>
    <a:masterClrMapping/>
  </p:clrMapOvr>
  <p:transition spd="med">
    <p:pull/>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70703" y="365125"/>
            <a:ext cx="10983097"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smtClean="0"/>
              <a:t>The End</a:t>
            </a:r>
            <a:endParaRPr lang="en-US" b="1" dirty="0"/>
          </a:p>
        </p:txBody>
      </p:sp>
      <p:pic>
        <p:nvPicPr>
          <p:cNvPr id="5" name="Content Placeholder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42854" y="365125"/>
            <a:ext cx="2615514" cy="1036397"/>
          </a:xfrm>
          <a:prstGeom prst="rect">
            <a:avLst/>
          </a:prstGeom>
        </p:spPr>
      </p:pic>
      <p:cxnSp>
        <p:nvCxnSpPr>
          <p:cNvPr id="6" name="Straight Connector 5"/>
          <p:cNvCxnSpPr/>
          <p:nvPr/>
        </p:nvCxnSpPr>
        <p:spPr>
          <a:xfrm flipV="1">
            <a:off x="370703" y="1383958"/>
            <a:ext cx="11417643" cy="1756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itle 3"/>
          <p:cNvSpPr>
            <a:spLocks noGrp="1"/>
          </p:cNvSpPr>
          <p:nvPr>
            <p:ph type="title"/>
          </p:nvPr>
        </p:nvSpPr>
        <p:spPr>
          <a:xfrm>
            <a:off x="549417" y="1690689"/>
            <a:ext cx="4666049" cy="4158192"/>
          </a:xfrm>
        </p:spPr>
        <p:txBody>
          <a:bodyPr>
            <a:normAutofit/>
          </a:bodyPr>
          <a:lstStyle/>
          <a:p>
            <a:pPr algn="ctr" eaLnBrk="1" hangingPunct="1">
              <a:defRPr/>
            </a:pPr>
            <a:r>
              <a:rPr sz="4800" b="1" dirty="0">
                <a:latin typeface="+mn-lt"/>
              </a:rPr>
              <a:t>Thanks for making Louisiana a great place to visit, live, work, </a:t>
            </a:r>
            <a:r>
              <a:rPr sz="4800" b="1" dirty="0" smtClean="0">
                <a:latin typeface="+mn-lt"/>
              </a:rPr>
              <a:t/>
            </a:r>
            <a:br>
              <a:rPr sz="4800" b="1" dirty="0" smtClean="0">
                <a:latin typeface="+mn-lt"/>
              </a:rPr>
            </a:br>
            <a:r>
              <a:rPr sz="4800" b="1" dirty="0" smtClean="0">
                <a:latin typeface="+mn-lt"/>
              </a:rPr>
              <a:t>and </a:t>
            </a:r>
            <a:r>
              <a:rPr sz="4800" b="1" dirty="0">
                <a:latin typeface="+mn-lt"/>
              </a:rPr>
              <a:t>play!</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26704" y="1690688"/>
            <a:ext cx="4678363" cy="4678363"/>
          </a:xfrm>
          <a:prstGeom prst="rect">
            <a:avLst/>
          </a:prstGeom>
          <a:ln w="60325">
            <a:solidFill>
              <a:schemeClr val="tx1"/>
            </a:solidFill>
          </a:ln>
        </p:spPr>
      </p:pic>
    </p:spTree>
    <p:extLst>
      <p:ext uri="{BB962C8B-B14F-4D97-AF65-F5344CB8AC3E}">
        <p14:creationId xmlns:p14="http://schemas.microsoft.com/office/powerpoint/2010/main" val="2707702132"/>
      </p:ext>
    </p:extLst>
  </p:cSld>
  <p:clrMapOvr>
    <a:masterClrMapping/>
  </p:clrMapOvr>
  <p:transition spd="med">
    <p:pull/>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000" y="159854"/>
            <a:ext cx="10515600" cy="1325563"/>
          </a:xfrm>
        </p:spPr>
        <p:txBody>
          <a:bodyPr/>
          <a:lstStyle/>
          <a:p>
            <a:r>
              <a:rPr lang="en-US" b="1" u="sng" dirty="0" smtClean="0">
                <a:latin typeface="Candara" panose="020E0502030303020204" pitchFamily="34" charset="0"/>
                <a:hlinkClick r:id="rId2"/>
              </a:rPr>
              <a:t>Who is DCRT? </a:t>
            </a:r>
            <a:endParaRPr lang="en-US" b="1" u="sng" dirty="0">
              <a:latin typeface="Candara" panose="020E0502030303020204" pitchFamily="34" charset="0"/>
            </a:endParaRPr>
          </a:p>
        </p:txBody>
      </p:sp>
      <p:pic>
        <p:nvPicPr>
          <p:cNvPr id="4" name="Content Placeholder 3">
            <a:hlinkClick r:id="rId3"/>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88015" y="2738961"/>
            <a:ext cx="4190476" cy="2285714"/>
          </a:xfrm>
        </p:spPr>
      </p:pic>
      <p:pic>
        <p:nvPicPr>
          <p:cNvPr id="6" name="Picture 5">
            <a:hlinkClick r:id="rId5"/>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75992" y="1694185"/>
            <a:ext cx="3281608" cy="1345459"/>
          </a:xfrm>
          <a:prstGeom prst="rect">
            <a:avLst/>
          </a:prstGeom>
        </p:spPr>
      </p:pic>
      <p:pic>
        <p:nvPicPr>
          <p:cNvPr id="8" name="Picture 7">
            <a:hlinkClick r:id="rId7"/>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280401" y="1741928"/>
            <a:ext cx="3378696" cy="1023847"/>
          </a:xfrm>
          <a:prstGeom prst="rect">
            <a:avLst/>
          </a:prstGeom>
        </p:spPr>
      </p:pic>
      <p:pic>
        <p:nvPicPr>
          <p:cNvPr id="9" name="Picture 8">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721600" y="5198533"/>
            <a:ext cx="4090920" cy="1340471"/>
          </a:xfrm>
          <a:prstGeom prst="rect">
            <a:avLst/>
          </a:prstGeom>
        </p:spPr>
      </p:pic>
      <p:pic>
        <p:nvPicPr>
          <p:cNvPr id="10" name="Picture 9">
            <a:hlinkClick r:id="rId11"/>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4391220" y="83079"/>
            <a:ext cx="2665401" cy="2692054"/>
          </a:xfrm>
          <a:prstGeom prst="rect">
            <a:avLst/>
          </a:prstGeom>
        </p:spPr>
      </p:pic>
      <p:pic>
        <p:nvPicPr>
          <p:cNvPr id="11" name="Picture 10">
            <a:hlinkClick r:id="rId13"/>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86974" y="5369697"/>
            <a:ext cx="3810000" cy="1400175"/>
          </a:xfrm>
          <a:prstGeom prst="rect">
            <a:avLst/>
          </a:prstGeom>
        </p:spPr>
      </p:pic>
      <p:pic>
        <p:nvPicPr>
          <p:cNvPr id="12" name="Picture 11">
            <a:hlinkClick r:id="rId15"/>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4381453" y="3623733"/>
            <a:ext cx="1573857" cy="3033417"/>
          </a:xfrm>
          <a:prstGeom prst="rect">
            <a:avLst/>
          </a:prstGeom>
        </p:spPr>
      </p:pic>
      <p:pic>
        <p:nvPicPr>
          <p:cNvPr id="13" name="Picture 12"/>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rot="4085414">
            <a:off x="6014111" y="2581607"/>
            <a:ext cx="2381250" cy="2200275"/>
          </a:xfrm>
          <a:prstGeom prst="rect">
            <a:avLst/>
          </a:prstGeom>
        </p:spPr>
      </p:pic>
      <p:pic>
        <p:nvPicPr>
          <p:cNvPr id="7" name="Picture 6">
            <a:hlinkClick r:id="rId18"/>
          </p:cNvPr>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rot="490982">
            <a:off x="6715126" y="3089009"/>
            <a:ext cx="1143000" cy="1143000"/>
          </a:xfrm>
          <a:prstGeom prst="rect">
            <a:avLst/>
          </a:prstGeom>
        </p:spPr>
      </p:pic>
      <p:pic>
        <p:nvPicPr>
          <p:cNvPr id="14" name="Picture 13">
            <a:hlinkClick r:id="rId20"/>
          </p:cNvPr>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8635031" y="3215068"/>
            <a:ext cx="3365300" cy="1333500"/>
          </a:xfrm>
          <a:prstGeom prst="rect">
            <a:avLst/>
          </a:prstGeom>
        </p:spPr>
      </p:pic>
      <p:sp>
        <p:nvSpPr>
          <p:cNvPr id="15" name="TextBox 14"/>
          <p:cNvSpPr txBox="1"/>
          <p:nvPr/>
        </p:nvSpPr>
        <p:spPr>
          <a:xfrm>
            <a:off x="6293590" y="4503395"/>
            <a:ext cx="2556933" cy="369332"/>
          </a:xfrm>
          <a:prstGeom prst="rect">
            <a:avLst/>
          </a:prstGeom>
          <a:noFill/>
        </p:spPr>
        <p:txBody>
          <a:bodyPr wrap="square" rtlCol="0">
            <a:spAutoFit/>
          </a:bodyPr>
          <a:lstStyle/>
          <a:p>
            <a:r>
              <a:rPr lang="en-US" dirty="0" smtClean="0"/>
              <a:t>Louisiana State Library</a:t>
            </a:r>
            <a:endParaRPr lang="en-US" dirty="0"/>
          </a:p>
        </p:txBody>
      </p:sp>
    </p:spTree>
    <p:extLst>
      <p:ext uri="{BB962C8B-B14F-4D97-AF65-F5344CB8AC3E}">
        <p14:creationId xmlns:p14="http://schemas.microsoft.com/office/powerpoint/2010/main" val="2456289946"/>
      </p:ext>
    </p:extLst>
  </p:cSld>
  <p:clrMapOvr>
    <a:masterClrMapping/>
  </p:clrMapOvr>
  <p:transition spd="med">
    <p:pull/>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Candara" panose="020E0502030303020204" pitchFamily="34" charset="0"/>
                <a:ea typeface="ヒラギノ角ゴ Pro W3"/>
              </a:rPr>
              <a:t>Department of Culture, </a:t>
            </a:r>
            <a:br>
              <a:rPr lang="en-US" b="1" dirty="0" smtClean="0">
                <a:latin typeface="Candara" panose="020E0502030303020204" pitchFamily="34" charset="0"/>
                <a:ea typeface="ヒラギノ角ゴ Pro W3"/>
              </a:rPr>
            </a:br>
            <a:r>
              <a:rPr lang="en-US" b="1" dirty="0" smtClean="0">
                <a:latin typeface="Candara" panose="020E0502030303020204" pitchFamily="34" charset="0"/>
                <a:ea typeface="ヒラギノ角ゴ Pro W3"/>
              </a:rPr>
              <a:t>Recreation, and Tourism (DCRT)</a:t>
            </a:r>
            <a:endParaRPr lang="en-US" b="1" dirty="0">
              <a:latin typeface="Candara" panose="020E0502030303020204" pitchFamily="34" charset="0"/>
            </a:endParaRPr>
          </a:p>
        </p:txBody>
      </p:sp>
      <p:pic>
        <p:nvPicPr>
          <p:cNvPr id="5" name="Content Placeholder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42854" y="365125"/>
            <a:ext cx="2615514" cy="1036397"/>
          </a:xfrm>
          <a:prstGeom prst="rect">
            <a:avLst/>
          </a:prstGeom>
        </p:spPr>
      </p:pic>
      <p:sp>
        <p:nvSpPr>
          <p:cNvPr id="6" name="Content Placeholder 5"/>
          <p:cNvSpPr>
            <a:spLocks noGrp="1"/>
          </p:cNvSpPr>
          <p:nvPr>
            <p:ph idx="1"/>
          </p:nvPr>
        </p:nvSpPr>
        <p:spPr>
          <a:xfrm>
            <a:off x="838200" y="1825625"/>
            <a:ext cx="10515600" cy="4402180"/>
          </a:xfrm>
        </p:spPr>
        <p:txBody>
          <a:bodyPr/>
          <a:lstStyle/>
          <a:p>
            <a:r>
              <a:rPr lang="en-US" altLang="en-US" sz="1800" b="1" dirty="0" smtClean="0">
                <a:solidFill>
                  <a:schemeClr val="tx1"/>
                </a:solidFill>
                <a:latin typeface="Candara" panose="020E0502030303020204" pitchFamily="34" charset="0"/>
              </a:rPr>
              <a:t>Vision - </a:t>
            </a:r>
            <a:r>
              <a:rPr lang="en-US" altLang="en-US" sz="1800" dirty="0" smtClean="0">
                <a:solidFill>
                  <a:schemeClr val="tx1"/>
                </a:solidFill>
                <a:latin typeface="Candara" panose="020E0502030303020204" pitchFamily="34" charset="0"/>
              </a:rPr>
              <a:t>We will re-image Louisiana as a leader of the New South. We will create economic growth by showing that Louisiana is not just a great place to visit, but also to live, work, and play. </a:t>
            </a:r>
          </a:p>
          <a:p>
            <a:r>
              <a:rPr lang="en-US" altLang="en-US" sz="1800" b="1" dirty="0" smtClean="0">
                <a:solidFill>
                  <a:schemeClr val="tx1"/>
                </a:solidFill>
                <a:latin typeface="Candara" panose="020E0502030303020204" pitchFamily="34" charset="0"/>
              </a:rPr>
              <a:t>Mission - </a:t>
            </a:r>
            <a:r>
              <a:rPr lang="en-US" altLang="en-US" sz="1800" dirty="0" smtClean="0">
                <a:solidFill>
                  <a:schemeClr val="tx1"/>
                </a:solidFill>
                <a:latin typeface="Candara" panose="020E0502030303020204" pitchFamily="34" charset="0"/>
              </a:rPr>
              <a:t>The Office of the Lieutenant Governor serves all citizens through activities that: </a:t>
            </a:r>
          </a:p>
          <a:p>
            <a:pPr lvl="1"/>
            <a:r>
              <a:rPr lang="en-US" altLang="en-US" sz="1800" dirty="0" smtClean="0">
                <a:solidFill>
                  <a:schemeClr val="tx1"/>
                </a:solidFill>
                <a:latin typeface="Candara" panose="020E0502030303020204" pitchFamily="34" charset="0"/>
              </a:rPr>
              <a:t>1. Prepare the Lieutenant Governor to serve as Governor in the event of a vacancy in the Office of the Governor or the inability of the Governor to act as such; </a:t>
            </a:r>
          </a:p>
          <a:p>
            <a:pPr lvl="1"/>
            <a:r>
              <a:rPr lang="en-US" altLang="en-US" sz="1800" dirty="0" smtClean="0">
                <a:solidFill>
                  <a:schemeClr val="tx1"/>
                </a:solidFill>
                <a:latin typeface="Candara" panose="020E0502030303020204" pitchFamily="34" charset="0"/>
              </a:rPr>
              <a:t>2. Focus and prioritize the efforts of the Department of Culture, Recreation and Tourism; </a:t>
            </a:r>
          </a:p>
          <a:p>
            <a:pPr lvl="1"/>
            <a:r>
              <a:rPr lang="en-US" altLang="en-US" sz="1800" dirty="0" smtClean="0">
                <a:solidFill>
                  <a:schemeClr val="tx1"/>
                </a:solidFill>
                <a:latin typeface="Candara" panose="020E0502030303020204" pitchFamily="34" charset="0"/>
              </a:rPr>
              <a:t>3. Promote and market Louisiana as a preferred choice for retirement to pre-retiring and retired individuals in an effort to retain and attract retirees while enhancing communities and improving the economic climate statewide through Encore Louisiana; and,</a:t>
            </a:r>
          </a:p>
          <a:p>
            <a:pPr lvl="1"/>
            <a:r>
              <a:rPr lang="en-US" altLang="en-US" sz="1800" dirty="0" smtClean="0">
                <a:solidFill>
                  <a:schemeClr val="tx1"/>
                </a:solidFill>
                <a:latin typeface="Candara" panose="020E0502030303020204" pitchFamily="34" charset="0"/>
              </a:rPr>
              <a:t>4. Promote civic participation and community activism through programs funded and supported by Volunteer Louisiana Commission. </a:t>
            </a:r>
          </a:p>
          <a:p>
            <a:endParaRPr lang="en-US" dirty="0"/>
          </a:p>
        </p:txBody>
      </p:sp>
      <p:cxnSp>
        <p:nvCxnSpPr>
          <p:cNvPr id="8" name="Straight Connector 7"/>
          <p:cNvCxnSpPr/>
          <p:nvPr/>
        </p:nvCxnSpPr>
        <p:spPr>
          <a:xfrm>
            <a:off x="469557" y="1683540"/>
            <a:ext cx="1138881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2050" name="Picture 2" descr="Image result for wide pictures of louisiana nature">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9557" y="5974578"/>
            <a:ext cx="11388810" cy="8834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332391"/>
      </p:ext>
    </p:extLst>
  </p:cSld>
  <p:clrMapOvr>
    <a:masterClrMapping/>
  </p:clrMapOvr>
  <p:transition spd="med">
    <p:pull/>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Candara" panose="020E0502030303020204" pitchFamily="34" charset="0"/>
              </a:rPr>
              <a:t>A Better Louisiana - Together</a:t>
            </a:r>
            <a:endParaRPr lang="en-US" b="1" dirty="0">
              <a:latin typeface="Candara" panose="020E0502030303020204" pitchFamily="34" charset="0"/>
            </a:endParaRPr>
          </a:p>
        </p:txBody>
      </p:sp>
      <p:sp>
        <p:nvSpPr>
          <p:cNvPr id="3" name="Content Placeholder 2"/>
          <p:cNvSpPr>
            <a:spLocks noGrp="1"/>
          </p:cNvSpPr>
          <p:nvPr>
            <p:ph idx="1"/>
          </p:nvPr>
        </p:nvSpPr>
        <p:spPr>
          <a:xfrm>
            <a:off x="1505465" y="1603198"/>
            <a:ext cx="3857368" cy="5464861"/>
          </a:xfrm>
        </p:spPr>
        <p:txBody>
          <a:bodyPr/>
          <a:lstStyle/>
          <a:p>
            <a:pPr>
              <a:lnSpc>
                <a:spcPct val="150000"/>
              </a:lnSpc>
              <a:defRPr/>
            </a:pPr>
            <a:r>
              <a:rPr lang="en-US" sz="1800" dirty="0">
                <a:latin typeface="Candara" panose="020E0502030303020204" pitchFamily="34" charset="0"/>
              </a:rPr>
              <a:t>We are all </a:t>
            </a:r>
            <a:r>
              <a:rPr lang="en-US" sz="1800" u="sng" dirty="0">
                <a:latin typeface="Candara" panose="020E0502030303020204" pitchFamily="34" charset="0"/>
              </a:rPr>
              <a:t>one team</a:t>
            </a:r>
            <a:r>
              <a:rPr lang="en-US" sz="1800" dirty="0">
                <a:latin typeface="Candara" panose="020E0502030303020204" pitchFamily="34" charset="0"/>
              </a:rPr>
              <a:t> – Culture, Recreation, and Tourism!</a:t>
            </a:r>
          </a:p>
          <a:p>
            <a:pPr>
              <a:lnSpc>
                <a:spcPct val="150000"/>
              </a:lnSpc>
              <a:defRPr/>
            </a:pPr>
            <a:r>
              <a:rPr lang="en-US" sz="1800" dirty="0">
                <a:latin typeface="Candara" panose="020E0502030303020204" pitchFamily="34" charset="0"/>
              </a:rPr>
              <a:t>As one collective team, our goal is to increase economic growth throughout the state.</a:t>
            </a:r>
          </a:p>
          <a:p>
            <a:pPr lvl="1">
              <a:lnSpc>
                <a:spcPct val="150000"/>
              </a:lnSpc>
              <a:defRPr/>
            </a:pPr>
            <a:r>
              <a:rPr lang="en-US" sz="1800" dirty="0">
                <a:latin typeface="Candara" panose="020E0502030303020204" pitchFamily="34" charset="0"/>
              </a:rPr>
              <a:t>That means that the actions or tasks that you perform at your specific site directly impact other sites and the state as a whole.</a:t>
            </a:r>
          </a:p>
          <a:p>
            <a:endParaRPr lang="en-US" dirty="0"/>
          </a:p>
        </p:txBody>
      </p:sp>
      <p:pic>
        <p:nvPicPr>
          <p:cNvPr id="4" name="Picture 2" descr="Click and be the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6096000" y="1825624"/>
            <a:ext cx="4554066" cy="4186929"/>
          </a:xfrm>
          <a:prstGeom prst="rect">
            <a:avLst/>
          </a:prstGeom>
          <a:noFill/>
        </p:spPr>
      </p:pic>
      <p:pic>
        <p:nvPicPr>
          <p:cNvPr id="5" name="Content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42854" y="365125"/>
            <a:ext cx="2615514" cy="1036397"/>
          </a:xfrm>
          <a:prstGeom prst="rect">
            <a:avLst/>
          </a:prstGeom>
        </p:spPr>
      </p:pic>
      <p:cxnSp>
        <p:nvCxnSpPr>
          <p:cNvPr id="7" name="Straight Connector 6"/>
          <p:cNvCxnSpPr/>
          <p:nvPr/>
        </p:nvCxnSpPr>
        <p:spPr>
          <a:xfrm>
            <a:off x="271849" y="1482811"/>
            <a:ext cx="11590637"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8125" y="6061981"/>
            <a:ext cx="11715750" cy="786714"/>
          </a:xfrm>
          <a:prstGeom prst="rect">
            <a:avLst/>
          </a:prstGeom>
        </p:spPr>
      </p:pic>
    </p:spTree>
    <p:extLst>
      <p:ext uri="{BB962C8B-B14F-4D97-AF65-F5344CB8AC3E}">
        <p14:creationId xmlns:p14="http://schemas.microsoft.com/office/powerpoint/2010/main" val="1676213818"/>
      </p:ext>
    </p:extLst>
  </p:cSld>
  <p:clrMapOvr>
    <a:masterClrMapping/>
  </p:clrMapOvr>
  <p:transition spd="med">
    <p:pull/>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Candara" panose="020E0502030303020204" pitchFamily="34" charset="0"/>
                <a:ea typeface="ヒラギノ角ゴ Pro W3"/>
              </a:rPr>
              <a:t>DCRT Agency Overview</a:t>
            </a:r>
            <a:endParaRPr lang="en-US" b="1" dirty="0">
              <a:latin typeface="Candara" panose="020E0502030303020204" pitchFamily="34" charset="0"/>
            </a:endParaRPr>
          </a:p>
        </p:txBody>
      </p:sp>
      <p:sp>
        <p:nvSpPr>
          <p:cNvPr id="3" name="Content Placeholder 2"/>
          <p:cNvSpPr>
            <a:spLocks noGrp="1"/>
          </p:cNvSpPr>
          <p:nvPr>
            <p:ph idx="1"/>
          </p:nvPr>
        </p:nvSpPr>
        <p:spPr/>
        <p:txBody>
          <a:bodyPr>
            <a:normAutofit/>
          </a:bodyPr>
          <a:lstStyle/>
          <a:p>
            <a:r>
              <a:rPr lang="en-US" altLang="en-US" dirty="0" smtClean="0">
                <a:solidFill>
                  <a:schemeClr val="tx1"/>
                </a:solidFill>
              </a:rPr>
              <a:t>Billy Nungesser – Lieutenant Governor</a:t>
            </a:r>
          </a:p>
          <a:p>
            <a:r>
              <a:rPr lang="en-US" altLang="en-US" dirty="0" smtClean="0">
                <a:solidFill>
                  <a:schemeClr val="tx1"/>
                </a:solidFill>
              </a:rPr>
              <a:t>Julie Samson – Chief of Staff</a:t>
            </a:r>
          </a:p>
          <a:p>
            <a:r>
              <a:rPr lang="en-US" altLang="en-US" dirty="0" smtClean="0">
                <a:solidFill>
                  <a:schemeClr val="tx1"/>
                </a:solidFill>
              </a:rPr>
              <a:t>Nancy </a:t>
            </a:r>
            <a:r>
              <a:rPr lang="en-US" altLang="en-US" dirty="0" smtClean="0">
                <a:solidFill>
                  <a:schemeClr val="tx1"/>
                </a:solidFill>
              </a:rPr>
              <a:t>Watkins– Undersecretary – Office of </a:t>
            </a:r>
            <a:r>
              <a:rPr lang="en-US" altLang="en-US" dirty="0" smtClean="0"/>
              <a:t>the Secretary</a:t>
            </a:r>
            <a:endParaRPr lang="en-US" altLang="en-US" dirty="0" smtClean="0">
              <a:solidFill>
                <a:schemeClr val="tx1"/>
              </a:solidFill>
            </a:endParaRPr>
          </a:p>
          <a:p>
            <a:r>
              <a:rPr lang="en-US" altLang="en-US" dirty="0" smtClean="0">
                <a:solidFill>
                  <a:schemeClr val="tx1"/>
                </a:solidFill>
              </a:rPr>
              <a:t>Margaret Placke– Assistant Secretary– Office of State </a:t>
            </a:r>
            <a:r>
              <a:rPr lang="en-US" altLang="en-US" dirty="0" smtClean="0">
                <a:solidFill>
                  <a:schemeClr val="tx1"/>
                </a:solidFill>
              </a:rPr>
              <a:t>Library</a:t>
            </a:r>
          </a:p>
          <a:p>
            <a:r>
              <a:rPr lang="en-US" altLang="en-US" dirty="0" smtClean="0"/>
              <a:t>Susan Maclay- Interim Assistant Secretary- Office of State Museum</a:t>
            </a:r>
            <a:endParaRPr lang="en-US" altLang="en-US" dirty="0" smtClean="0">
              <a:solidFill>
                <a:schemeClr val="tx1"/>
              </a:solidFill>
            </a:endParaRPr>
          </a:p>
          <a:p>
            <a:r>
              <a:rPr lang="en-US" altLang="en-US" dirty="0" smtClean="0">
                <a:solidFill>
                  <a:schemeClr val="tx1"/>
                </a:solidFill>
              </a:rPr>
              <a:t>Brandon Burris – Assistant Secretary – Office of State Parks</a:t>
            </a:r>
          </a:p>
          <a:p>
            <a:r>
              <a:rPr lang="en-US" altLang="en-US" dirty="0" smtClean="0">
                <a:solidFill>
                  <a:schemeClr val="tx1"/>
                </a:solidFill>
              </a:rPr>
              <a:t>Kristin Sanders– Assistant Secretary – Office of Cultural Development</a:t>
            </a:r>
          </a:p>
          <a:p>
            <a:r>
              <a:rPr lang="en-US" altLang="en-US" dirty="0" smtClean="0">
                <a:solidFill>
                  <a:schemeClr val="tx1"/>
                </a:solidFill>
              </a:rPr>
              <a:t>Doug Bourgeois– Assistant Secretary – Office of Tourism</a:t>
            </a:r>
          </a:p>
          <a:p>
            <a:endParaRPr lang="en-US" dirty="0"/>
          </a:p>
        </p:txBody>
      </p:sp>
      <p:pic>
        <p:nvPicPr>
          <p:cNvPr id="4" name="Content Placeholder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42854" y="365125"/>
            <a:ext cx="2615514" cy="1036397"/>
          </a:xfrm>
          <a:prstGeom prst="rect">
            <a:avLst/>
          </a:prstGeom>
        </p:spPr>
      </p:pic>
      <p:cxnSp>
        <p:nvCxnSpPr>
          <p:cNvPr id="6" name="Straight Connector 5"/>
          <p:cNvCxnSpPr/>
          <p:nvPr/>
        </p:nvCxnSpPr>
        <p:spPr>
          <a:xfrm>
            <a:off x="457200" y="1550988"/>
            <a:ext cx="1140116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71659254"/>
      </p:ext>
    </p:extLst>
  </p:cSld>
  <p:clrMapOvr>
    <a:masterClrMapping/>
  </p:clrMapOvr>
  <p:transition spd="med">
    <p:pull/>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b="1" dirty="0" smtClean="0">
                <a:latin typeface="Candara" panose="020E0502030303020204" pitchFamily="34" charset="0"/>
                <a:ea typeface="ヒラギノ角ゴ Pro W3"/>
              </a:rPr>
              <a:t>Standards of Conduct</a:t>
            </a:r>
            <a:endParaRPr lang="en-US" b="1" dirty="0">
              <a:latin typeface="Candara" panose="020E0502030303020204" pitchFamily="34" charset="0"/>
            </a:endParaRPr>
          </a:p>
        </p:txBody>
      </p:sp>
      <p:pic>
        <p:nvPicPr>
          <p:cNvPr id="4" name="Content Placeholder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42854" y="365125"/>
            <a:ext cx="2615514" cy="1036397"/>
          </a:xfrm>
          <a:prstGeom prst="rect">
            <a:avLst/>
          </a:prstGeom>
        </p:spPr>
      </p:pic>
      <p:sp>
        <p:nvSpPr>
          <p:cNvPr id="5" name="Content Placeholder 2"/>
          <p:cNvSpPr>
            <a:spLocks noGrp="1"/>
          </p:cNvSpPr>
          <p:nvPr>
            <p:ph idx="1"/>
          </p:nvPr>
        </p:nvSpPr>
        <p:spPr>
          <a:xfrm>
            <a:off x="731107" y="1690687"/>
            <a:ext cx="5364893" cy="4486275"/>
          </a:xfrm>
        </p:spPr>
        <p:txBody>
          <a:bodyPr>
            <a:normAutofit lnSpcReduction="10000"/>
          </a:bodyPr>
          <a:lstStyle/>
          <a:p>
            <a:pPr eaLnBrk="1" hangingPunct="1"/>
            <a:r>
              <a:rPr lang="en-US" altLang="en-US" b="1" dirty="0" smtClean="0">
                <a:solidFill>
                  <a:schemeClr val="tx1"/>
                </a:solidFill>
                <a:latin typeface="Candara" panose="020E0502030303020204" pitchFamily="34" charset="0"/>
                <a:ea typeface="ヒラギノ角ゴ Pro W3"/>
                <a:cs typeface="ヒラギノ角ゴ Pro W3"/>
              </a:rPr>
              <a:t>All employees should:</a:t>
            </a:r>
          </a:p>
          <a:p>
            <a:pPr eaLnBrk="1" hangingPunct="1"/>
            <a:r>
              <a:rPr lang="en-US" altLang="en-US" dirty="0" smtClean="0">
                <a:solidFill>
                  <a:schemeClr val="tx1"/>
                </a:solidFill>
                <a:latin typeface="Candara" panose="020E0502030303020204" pitchFamily="34" charset="0"/>
                <a:ea typeface="ヒラギノ角ゴ Pro W3"/>
                <a:cs typeface="ヒラギノ角ゴ Pro W3"/>
              </a:rPr>
              <a:t>Perform their job to the best of their ability</a:t>
            </a:r>
          </a:p>
          <a:p>
            <a:pPr eaLnBrk="1" hangingPunct="1"/>
            <a:r>
              <a:rPr lang="en-US" altLang="en-US" dirty="0" smtClean="0">
                <a:solidFill>
                  <a:schemeClr val="tx1"/>
                </a:solidFill>
                <a:latin typeface="Candara" panose="020E0502030303020204" pitchFamily="34" charset="0"/>
                <a:ea typeface="ヒラギノ角ゴ Pro W3"/>
                <a:cs typeface="ヒラギノ角ゴ Pro W3"/>
              </a:rPr>
              <a:t>Maintain a professional demeanor at all times</a:t>
            </a:r>
          </a:p>
          <a:p>
            <a:pPr eaLnBrk="1" hangingPunct="1"/>
            <a:r>
              <a:rPr lang="en-US" altLang="en-US" dirty="0" smtClean="0">
                <a:solidFill>
                  <a:schemeClr val="tx1"/>
                </a:solidFill>
                <a:latin typeface="Candara" panose="020E0502030303020204" pitchFamily="34" charset="0"/>
                <a:ea typeface="ヒラギノ角ゴ Pro W3"/>
                <a:cs typeface="ヒラギノ角ゴ Pro W3"/>
              </a:rPr>
              <a:t>Follow the dress code of your site or office</a:t>
            </a:r>
          </a:p>
          <a:p>
            <a:pPr eaLnBrk="1" hangingPunct="1"/>
            <a:r>
              <a:rPr lang="en-US" altLang="en-US" dirty="0" smtClean="0">
                <a:solidFill>
                  <a:schemeClr val="tx1"/>
                </a:solidFill>
                <a:latin typeface="Candara" panose="020E0502030303020204" pitchFamily="34" charset="0"/>
                <a:ea typeface="ヒラギノ角ゴ Pro W3"/>
                <a:cs typeface="ヒラギノ角ゴ Pro W3"/>
              </a:rPr>
              <a:t>Align with their supervisor</a:t>
            </a:r>
          </a:p>
          <a:p>
            <a:pPr eaLnBrk="1" hangingPunct="1"/>
            <a:r>
              <a:rPr lang="en-US" altLang="en-US" dirty="0" smtClean="0">
                <a:solidFill>
                  <a:schemeClr val="tx1"/>
                </a:solidFill>
                <a:latin typeface="Candara" panose="020E0502030303020204" pitchFamily="34" charset="0"/>
                <a:ea typeface="ヒラギノ角ゴ Pro W3"/>
                <a:cs typeface="ヒラギノ角ゴ Pro W3"/>
              </a:rPr>
              <a:t>Treat all coworkers and customers with respect</a:t>
            </a:r>
          </a:p>
        </p:txBody>
      </p:sp>
      <p:sp>
        <p:nvSpPr>
          <p:cNvPr id="6" name="Content Placeholder 1"/>
          <p:cNvSpPr txBox="1">
            <a:spLocks/>
          </p:cNvSpPr>
          <p:nvPr/>
        </p:nvSpPr>
        <p:spPr>
          <a:xfrm>
            <a:off x="6376086" y="1690687"/>
            <a:ext cx="5482282" cy="4759539"/>
          </a:xfrm>
          <a:prstGeom prst="rect">
            <a:avLst/>
          </a:prstGeom>
        </p:spPr>
        <p:txBody>
          <a:bodyPr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en-US" altLang="en-US" b="1" dirty="0" smtClean="0">
                <a:latin typeface="Candara" panose="020E0502030303020204" pitchFamily="34" charset="0"/>
                <a:ea typeface="ヒラギノ角ゴ Pro W3"/>
              </a:rPr>
              <a:t>All employees are prohibited </a:t>
            </a:r>
            <a:r>
              <a:rPr lang="en-US" altLang="en-US" b="1" dirty="0" smtClean="0">
                <a:latin typeface="Candara" panose="020E0502030303020204" pitchFamily="34" charset="0"/>
                <a:ea typeface="ヒラギノ角ゴ Pro W3"/>
                <a:hlinkClick r:id="rId3"/>
              </a:rPr>
              <a:t>from</a:t>
            </a:r>
            <a:r>
              <a:rPr lang="en-US" altLang="en-US" b="1" dirty="0" smtClean="0">
                <a:latin typeface="Candara" panose="020E0502030303020204" pitchFamily="34" charset="0"/>
                <a:ea typeface="ヒラギノ角ゴ Pro W3"/>
              </a:rPr>
              <a:t>:</a:t>
            </a:r>
          </a:p>
          <a:p>
            <a:pPr>
              <a:defRPr/>
            </a:pPr>
            <a:r>
              <a:rPr lang="en-US" altLang="en-US" dirty="0" smtClean="0">
                <a:latin typeface="Candara" panose="020E0502030303020204" pitchFamily="34" charset="0"/>
                <a:ea typeface="ヒラギノ角ゴ Pro W3"/>
                <a:cs typeface="ヒラギノ角ゴ Pro W3"/>
              </a:rPr>
              <a:t>Engaging in political activity</a:t>
            </a:r>
          </a:p>
          <a:p>
            <a:pPr>
              <a:defRPr/>
            </a:pPr>
            <a:r>
              <a:rPr lang="en-US" altLang="en-US" dirty="0" smtClean="0">
                <a:latin typeface="Candara" panose="020E0502030303020204" pitchFamily="34" charset="0"/>
                <a:ea typeface="ヒラギノ角ゴ Pro W3"/>
                <a:cs typeface="ヒラギノ角ゴ Pro W3"/>
              </a:rPr>
              <a:t>Accepting gifts and gratuities over certain values</a:t>
            </a:r>
          </a:p>
          <a:p>
            <a:pPr>
              <a:defRPr/>
            </a:pPr>
            <a:r>
              <a:rPr lang="en-US" altLang="en-US" dirty="0" smtClean="0">
                <a:latin typeface="Candara" panose="020E0502030303020204" pitchFamily="34" charset="0"/>
                <a:ea typeface="ヒラギノ角ゴ Pro W3"/>
                <a:cs typeface="ヒラギノ角ゴ Pro W3"/>
              </a:rPr>
              <a:t>Representing the state in media</a:t>
            </a:r>
          </a:p>
          <a:p>
            <a:pPr>
              <a:defRPr/>
            </a:pPr>
            <a:r>
              <a:rPr lang="en-US" altLang="en-US" dirty="0" smtClean="0">
                <a:latin typeface="Candara" panose="020E0502030303020204" pitchFamily="34" charset="0"/>
                <a:ea typeface="ヒラギノ角ゴ Pro W3"/>
                <a:cs typeface="ヒラギノ角ゴ Pro W3"/>
              </a:rPr>
              <a:t>Disclosing confidential and privileged information</a:t>
            </a:r>
          </a:p>
          <a:p>
            <a:pPr>
              <a:defRPr/>
            </a:pPr>
            <a:r>
              <a:rPr lang="en-US" altLang="en-US" dirty="0" smtClean="0">
                <a:latin typeface="Candara" panose="020E0502030303020204" pitchFamily="34" charset="0"/>
                <a:ea typeface="ヒラギノ角ゴ Pro W3"/>
                <a:cs typeface="ヒラギノ角ゴ Pro W3"/>
              </a:rPr>
              <a:t>Falsifying official records</a:t>
            </a:r>
            <a:r>
              <a:rPr lang="en-US" altLang="en-US" sz="1350" dirty="0" smtClean="0">
                <a:latin typeface="Candara" panose="020E0502030303020204" pitchFamily="34" charset="0"/>
                <a:ea typeface="ヒラギノ角ゴ Pro W3"/>
              </a:rPr>
              <a:t/>
            </a:r>
            <a:br>
              <a:rPr lang="en-US" altLang="en-US" sz="1350" dirty="0" smtClean="0">
                <a:latin typeface="Candara" panose="020E0502030303020204" pitchFamily="34" charset="0"/>
                <a:ea typeface="ヒラギノ角ゴ Pro W3"/>
              </a:rPr>
            </a:br>
            <a:endParaRPr lang="en-US" altLang="en-US" sz="1350" dirty="0" smtClean="0">
              <a:latin typeface="Candara" panose="020E0502030303020204" pitchFamily="34" charset="0"/>
              <a:ea typeface="ヒラギノ角ゴ Pro W3"/>
            </a:endParaRPr>
          </a:p>
          <a:p>
            <a:pPr>
              <a:defRPr/>
            </a:pPr>
            <a:endParaRPr lang="en-US" dirty="0"/>
          </a:p>
        </p:txBody>
      </p:sp>
      <p:cxnSp>
        <p:nvCxnSpPr>
          <p:cNvPr id="8" name="Straight Connector 7"/>
          <p:cNvCxnSpPr/>
          <p:nvPr/>
        </p:nvCxnSpPr>
        <p:spPr>
          <a:xfrm>
            <a:off x="788772" y="1401522"/>
            <a:ext cx="1102016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97454925"/>
      </p:ext>
    </p:extLst>
  </p:cSld>
  <p:clrMapOvr>
    <a:masterClrMapping/>
  </p:clrMapOvr>
  <p:transition spd="med">
    <p:pull/>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838200" y="20002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b="1" dirty="0" smtClean="0">
                <a:latin typeface="Candara" panose="020E0502030303020204" pitchFamily="34" charset="0"/>
                <a:ea typeface="ヒラギノ角ゴ Pro W3"/>
              </a:rPr>
              <a:t>General Safety Rules</a:t>
            </a:r>
            <a:endParaRPr lang="en-US" b="1" dirty="0">
              <a:latin typeface="Candara" panose="020E0502030303020204" pitchFamily="34" charset="0"/>
            </a:endParaRPr>
          </a:p>
        </p:txBody>
      </p:sp>
      <p:pic>
        <p:nvPicPr>
          <p:cNvPr id="3" name="Content Placeholder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42854" y="174625"/>
            <a:ext cx="2615514" cy="1036397"/>
          </a:xfrm>
          <a:prstGeom prst="rect">
            <a:avLst/>
          </a:prstGeom>
        </p:spPr>
      </p:pic>
      <p:cxnSp>
        <p:nvCxnSpPr>
          <p:cNvPr id="4" name="Straight Connector 3"/>
          <p:cNvCxnSpPr/>
          <p:nvPr/>
        </p:nvCxnSpPr>
        <p:spPr>
          <a:xfrm>
            <a:off x="623672" y="1274522"/>
            <a:ext cx="1102016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114300" y="1287222"/>
            <a:ext cx="5880100" cy="5570756"/>
          </a:xfrm>
          <a:prstGeom prst="rect">
            <a:avLst/>
          </a:prstGeom>
          <a:noFill/>
        </p:spPr>
        <p:txBody>
          <a:bodyPr wrap="square" rtlCol="0">
            <a:spAutoFit/>
          </a:bodyPr>
          <a:lstStyle/>
          <a:p>
            <a:r>
              <a:rPr lang="en-US" sz="1200" dirty="0" smtClean="0">
                <a:latin typeface="Calibri" panose="020F0502020204030204" pitchFamily="34" charset="0"/>
              </a:rPr>
              <a:t>1</a:t>
            </a:r>
            <a:r>
              <a:rPr lang="en-US" sz="1200" dirty="0">
                <a:latin typeface="Calibri" panose="020F0502020204030204" pitchFamily="34" charset="0"/>
              </a:rPr>
              <a:t>. </a:t>
            </a:r>
            <a:r>
              <a:rPr lang="en-US" sz="1200" dirty="0" smtClean="0">
                <a:latin typeface="Calibri" panose="020F0502020204030204" pitchFamily="34" charset="0"/>
              </a:rPr>
              <a:t>  Smoke </a:t>
            </a:r>
            <a:r>
              <a:rPr lang="en-US" sz="1200" dirty="0">
                <a:latin typeface="Calibri" panose="020F0502020204030204" pitchFamily="34" charset="0"/>
              </a:rPr>
              <a:t>only in approved areas. </a:t>
            </a:r>
          </a:p>
          <a:p>
            <a:r>
              <a:rPr lang="en-US" sz="1200" dirty="0">
                <a:latin typeface="Calibri" panose="020F0502020204030204" pitchFamily="34" charset="0"/>
              </a:rPr>
              <a:t>2. </a:t>
            </a:r>
            <a:r>
              <a:rPr lang="en-US" sz="1200" dirty="0" smtClean="0">
                <a:latin typeface="Calibri" panose="020F0502020204030204" pitchFamily="34" charset="0"/>
              </a:rPr>
              <a:t>  Maintain </a:t>
            </a:r>
            <a:r>
              <a:rPr lang="en-US" sz="1200" dirty="0">
                <a:latin typeface="Calibri" panose="020F0502020204030204" pitchFamily="34" charset="0"/>
              </a:rPr>
              <a:t>housekeeping at all times. Keep equipment, tools, materials and work areas </a:t>
            </a:r>
            <a:endParaRPr lang="en-US" sz="1200" dirty="0" smtClean="0">
              <a:latin typeface="Calibri" panose="020F0502020204030204" pitchFamily="34" charset="0"/>
            </a:endParaRPr>
          </a:p>
          <a:p>
            <a:r>
              <a:rPr lang="en-US" sz="1200" dirty="0">
                <a:latin typeface="Calibri" panose="020F0502020204030204" pitchFamily="34" charset="0"/>
              </a:rPr>
              <a:t> </a:t>
            </a:r>
            <a:r>
              <a:rPr lang="en-US" sz="1200" dirty="0" smtClean="0">
                <a:latin typeface="Calibri" panose="020F0502020204030204" pitchFamily="34" charset="0"/>
              </a:rPr>
              <a:t>     clean </a:t>
            </a:r>
            <a:r>
              <a:rPr lang="en-US" sz="1200" dirty="0">
                <a:latin typeface="Calibri" panose="020F0502020204030204" pitchFamily="34" charset="0"/>
              </a:rPr>
              <a:t>and orderly. </a:t>
            </a:r>
          </a:p>
          <a:p>
            <a:r>
              <a:rPr lang="en-US" sz="1200" dirty="0">
                <a:latin typeface="Calibri" panose="020F0502020204030204" pitchFamily="34" charset="0"/>
              </a:rPr>
              <a:t>3. </a:t>
            </a:r>
            <a:r>
              <a:rPr lang="en-US" sz="1200" dirty="0" smtClean="0">
                <a:latin typeface="Calibri" panose="020F0502020204030204" pitchFamily="34" charset="0"/>
              </a:rPr>
              <a:t>  Horseplay </a:t>
            </a:r>
            <a:r>
              <a:rPr lang="en-US" sz="1200" dirty="0">
                <a:latin typeface="Calibri" panose="020F0502020204030204" pitchFamily="34" charset="0"/>
              </a:rPr>
              <a:t>and fighting will not be tolerated in the workplace. </a:t>
            </a:r>
          </a:p>
          <a:p>
            <a:r>
              <a:rPr lang="en-US" sz="1200" dirty="0">
                <a:latin typeface="Calibri" panose="020F0502020204030204" pitchFamily="34" charset="0"/>
              </a:rPr>
              <a:t>4. </a:t>
            </a:r>
            <a:r>
              <a:rPr lang="en-US" sz="1200" dirty="0" smtClean="0">
                <a:latin typeface="Calibri" panose="020F0502020204030204" pitchFamily="34" charset="0"/>
              </a:rPr>
              <a:t>  Possession </a:t>
            </a:r>
            <a:r>
              <a:rPr lang="en-US" sz="1200" dirty="0">
                <a:latin typeface="Calibri" panose="020F0502020204030204" pitchFamily="34" charset="0"/>
              </a:rPr>
              <a:t>of an un-authorized firearms, alcoholic beverages, illegal drugs, or </a:t>
            </a:r>
            <a:endParaRPr lang="en-US" sz="1200" dirty="0" smtClean="0">
              <a:latin typeface="Calibri" panose="020F0502020204030204" pitchFamily="34" charset="0"/>
            </a:endParaRPr>
          </a:p>
          <a:p>
            <a:r>
              <a:rPr lang="en-US" sz="1200" dirty="0">
                <a:latin typeface="Calibri" panose="020F0502020204030204" pitchFamily="34" charset="0"/>
              </a:rPr>
              <a:t> </a:t>
            </a:r>
            <a:r>
              <a:rPr lang="en-US" sz="1200" dirty="0" smtClean="0">
                <a:latin typeface="Calibri" panose="020F0502020204030204" pitchFamily="34" charset="0"/>
              </a:rPr>
              <a:t>     unauthorized </a:t>
            </a:r>
            <a:r>
              <a:rPr lang="en-US" sz="1200" dirty="0">
                <a:latin typeface="Calibri" panose="020F0502020204030204" pitchFamily="34" charset="0"/>
              </a:rPr>
              <a:t>medically prescribed drugs will not be tolerated in the workplace. </a:t>
            </a:r>
            <a:r>
              <a:rPr lang="en-US" sz="1200" dirty="0" smtClean="0">
                <a:latin typeface="Calibri" panose="020F0502020204030204" pitchFamily="34" charset="0"/>
              </a:rPr>
              <a:t>    </a:t>
            </a:r>
          </a:p>
          <a:p>
            <a:r>
              <a:rPr lang="en-US" sz="1200" dirty="0">
                <a:latin typeface="Calibri" panose="020F0502020204030204" pitchFamily="34" charset="0"/>
              </a:rPr>
              <a:t> </a:t>
            </a:r>
            <a:r>
              <a:rPr lang="en-US" sz="1200" dirty="0" smtClean="0">
                <a:latin typeface="Calibri" panose="020F0502020204030204" pitchFamily="34" charset="0"/>
              </a:rPr>
              <a:t>     Inform your </a:t>
            </a:r>
            <a:r>
              <a:rPr lang="en-US" sz="1200" dirty="0">
                <a:latin typeface="Calibri" panose="020F0502020204030204" pitchFamily="34" charset="0"/>
              </a:rPr>
              <a:t>immediate supervisor if you are required to take medication during work </a:t>
            </a:r>
            <a:r>
              <a:rPr lang="en-US" sz="1200" dirty="0" smtClean="0">
                <a:latin typeface="Calibri" panose="020F0502020204030204" pitchFamily="34" charset="0"/>
              </a:rPr>
              <a:t> </a:t>
            </a:r>
          </a:p>
          <a:p>
            <a:r>
              <a:rPr lang="en-US" sz="1200" dirty="0">
                <a:latin typeface="Calibri" panose="020F0502020204030204" pitchFamily="34" charset="0"/>
              </a:rPr>
              <a:t> </a:t>
            </a:r>
            <a:r>
              <a:rPr lang="en-US" sz="1200" dirty="0" smtClean="0">
                <a:latin typeface="Calibri" panose="020F0502020204030204" pitchFamily="34" charset="0"/>
              </a:rPr>
              <a:t>     hours.</a:t>
            </a:r>
          </a:p>
          <a:p>
            <a:r>
              <a:rPr lang="en-US" sz="1200" dirty="0">
                <a:latin typeface="Calibri" panose="020F0502020204030204" pitchFamily="34" charset="0"/>
              </a:rPr>
              <a:t> </a:t>
            </a:r>
            <a:r>
              <a:rPr lang="en-US" sz="1200" dirty="0" smtClean="0">
                <a:latin typeface="Calibri" panose="020F0502020204030204" pitchFamily="34" charset="0"/>
              </a:rPr>
              <a:t>     Written </a:t>
            </a:r>
            <a:r>
              <a:rPr lang="en-US" sz="1200" dirty="0">
                <a:latin typeface="Calibri" panose="020F0502020204030204" pitchFamily="34" charset="0"/>
              </a:rPr>
              <a:t>medical evidence stating that the medication will not adversely affect </a:t>
            </a:r>
            <a:r>
              <a:rPr lang="en-US" sz="1200" dirty="0" smtClean="0">
                <a:latin typeface="Calibri" panose="020F0502020204030204" pitchFamily="34" charset="0"/>
              </a:rPr>
              <a:t>your</a:t>
            </a:r>
          </a:p>
          <a:p>
            <a:r>
              <a:rPr lang="en-US" sz="1200" dirty="0">
                <a:latin typeface="Calibri" panose="020F0502020204030204" pitchFamily="34" charset="0"/>
              </a:rPr>
              <a:t> </a:t>
            </a:r>
            <a:r>
              <a:rPr lang="en-US" sz="1200" dirty="0" smtClean="0">
                <a:latin typeface="Calibri" panose="020F0502020204030204" pitchFamily="34" charset="0"/>
              </a:rPr>
              <a:t>     decision </a:t>
            </a:r>
            <a:r>
              <a:rPr lang="en-US" sz="1200" dirty="0">
                <a:latin typeface="Calibri" panose="020F0502020204030204" pitchFamily="34" charset="0"/>
              </a:rPr>
              <a:t>making or physical ability may be required. </a:t>
            </a:r>
          </a:p>
          <a:p>
            <a:r>
              <a:rPr lang="en-US" sz="1200" dirty="0">
                <a:latin typeface="Calibri" panose="020F0502020204030204" pitchFamily="34" charset="0"/>
              </a:rPr>
              <a:t>5. </a:t>
            </a:r>
            <a:r>
              <a:rPr lang="en-US" sz="1200" dirty="0" smtClean="0">
                <a:latin typeface="Calibri" panose="020F0502020204030204" pitchFamily="34" charset="0"/>
              </a:rPr>
              <a:t>  Before </a:t>
            </a:r>
            <a:r>
              <a:rPr lang="en-US" sz="1200" dirty="0">
                <a:latin typeface="Calibri" panose="020F0502020204030204" pitchFamily="34" charset="0"/>
              </a:rPr>
              <a:t>beginning work, notify your supervisor of any permanent or temporary </a:t>
            </a:r>
            <a:endParaRPr lang="en-US" sz="1200" dirty="0" smtClean="0">
              <a:latin typeface="Calibri" panose="020F0502020204030204" pitchFamily="34" charset="0"/>
            </a:endParaRPr>
          </a:p>
          <a:p>
            <a:r>
              <a:rPr lang="en-US" sz="1200" dirty="0">
                <a:latin typeface="Calibri" panose="020F0502020204030204" pitchFamily="34" charset="0"/>
              </a:rPr>
              <a:t> </a:t>
            </a:r>
            <a:r>
              <a:rPr lang="en-US" sz="1200" dirty="0" smtClean="0">
                <a:latin typeface="Calibri" panose="020F0502020204030204" pitchFamily="34" charset="0"/>
              </a:rPr>
              <a:t>     impairment </a:t>
            </a:r>
            <a:r>
              <a:rPr lang="en-US" sz="1200" dirty="0">
                <a:latin typeface="Calibri" panose="020F0502020204030204" pitchFamily="34" charset="0"/>
              </a:rPr>
              <a:t>that may reduce your ability to perform in a safe manner. </a:t>
            </a:r>
          </a:p>
          <a:p>
            <a:r>
              <a:rPr lang="en-US" sz="1200" dirty="0">
                <a:latin typeface="Calibri" panose="020F0502020204030204" pitchFamily="34" charset="0"/>
              </a:rPr>
              <a:t>6. </a:t>
            </a:r>
            <a:r>
              <a:rPr lang="en-US" sz="1200" dirty="0" smtClean="0">
                <a:latin typeface="Calibri" panose="020F0502020204030204" pitchFamily="34" charset="0"/>
              </a:rPr>
              <a:t>  Wear </a:t>
            </a:r>
            <a:r>
              <a:rPr lang="en-US" sz="1200" dirty="0">
                <a:latin typeface="Calibri" panose="020F0502020204030204" pitchFamily="34" charset="0"/>
              </a:rPr>
              <a:t>appropriate clothing and suitable work shoes for your work environment. </a:t>
            </a:r>
          </a:p>
          <a:p>
            <a:r>
              <a:rPr lang="en-US" sz="1200" dirty="0">
                <a:latin typeface="Calibri" panose="020F0502020204030204" pitchFamily="34" charset="0"/>
              </a:rPr>
              <a:t>7. </a:t>
            </a:r>
            <a:r>
              <a:rPr lang="en-US" sz="1200" dirty="0" smtClean="0">
                <a:latin typeface="Calibri" panose="020F0502020204030204" pitchFamily="34" charset="0"/>
              </a:rPr>
              <a:t>  Personal </a:t>
            </a:r>
            <a:r>
              <a:rPr lang="en-US" sz="1200" dirty="0">
                <a:latin typeface="Calibri" panose="020F0502020204030204" pitchFamily="34" charset="0"/>
              </a:rPr>
              <a:t>protective equipment will be worn when required to protect yourself from </a:t>
            </a:r>
            <a:endParaRPr lang="en-US" sz="1200" dirty="0" smtClean="0">
              <a:latin typeface="Calibri" panose="020F0502020204030204" pitchFamily="34" charset="0"/>
            </a:endParaRPr>
          </a:p>
          <a:p>
            <a:r>
              <a:rPr lang="en-US" sz="1200" dirty="0">
                <a:latin typeface="Calibri" panose="020F0502020204030204" pitchFamily="34" charset="0"/>
              </a:rPr>
              <a:t> </a:t>
            </a:r>
            <a:r>
              <a:rPr lang="en-US" sz="1200" dirty="0" smtClean="0">
                <a:latin typeface="Calibri" panose="020F0502020204030204" pitchFamily="34" charset="0"/>
              </a:rPr>
              <a:t>     potential </a:t>
            </a:r>
            <a:r>
              <a:rPr lang="en-US" sz="1200" dirty="0">
                <a:latin typeface="Calibri" panose="020F0502020204030204" pitchFamily="34" charset="0"/>
              </a:rPr>
              <a:t>hazards that cannot be eliminated. </a:t>
            </a:r>
          </a:p>
          <a:p>
            <a:r>
              <a:rPr lang="en-US" sz="1200" dirty="0">
                <a:latin typeface="Calibri" panose="020F0502020204030204" pitchFamily="34" charset="0"/>
              </a:rPr>
              <a:t>8. </a:t>
            </a:r>
            <a:r>
              <a:rPr lang="en-US" sz="1200" dirty="0" smtClean="0">
                <a:latin typeface="Calibri" panose="020F0502020204030204" pitchFamily="34" charset="0"/>
              </a:rPr>
              <a:t>  The </a:t>
            </a:r>
            <a:r>
              <a:rPr lang="en-US" sz="1200" dirty="0">
                <a:latin typeface="Calibri" panose="020F0502020204030204" pitchFamily="34" charset="0"/>
              </a:rPr>
              <a:t>use of assigned or available Personal Protective Equipment, when required to </a:t>
            </a:r>
            <a:endParaRPr lang="en-US" sz="1200" dirty="0" smtClean="0">
              <a:latin typeface="Calibri" panose="020F0502020204030204" pitchFamily="34" charset="0"/>
            </a:endParaRPr>
          </a:p>
          <a:p>
            <a:r>
              <a:rPr lang="en-US" sz="1200" dirty="0">
                <a:latin typeface="Calibri" panose="020F0502020204030204" pitchFamily="34" charset="0"/>
              </a:rPr>
              <a:t> </a:t>
            </a:r>
            <a:r>
              <a:rPr lang="en-US" sz="1200" dirty="0" smtClean="0">
                <a:latin typeface="Calibri" panose="020F0502020204030204" pitchFamily="34" charset="0"/>
              </a:rPr>
              <a:t>     perform </a:t>
            </a:r>
            <a:r>
              <a:rPr lang="en-US" sz="1200" dirty="0">
                <a:latin typeface="Calibri" panose="020F0502020204030204" pitchFamily="34" charset="0"/>
              </a:rPr>
              <a:t>a job, is a condition of employment. </a:t>
            </a:r>
          </a:p>
          <a:p>
            <a:r>
              <a:rPr lang="en-US" sz="1200" dirty="0">
                <a:latin typeface="Calibri" panose="020F0502020204030204" pitchFamily="34" charset="0"/>
              </a:rPr>
              <a:t>9. </a:t>
            </a:r>
            <a:r>
              <a:rPr lang="en-US" sz="1200" dirty="0" smtClean="0">
                <a:latin typeface="Calibri" panose="020F0502020204030204" pitchFamily="34" charset="0"/>
              </a:rPr>
              <a:t>  Operate </a:t>
            </a:r>
            <a:r>
              <a:rPr lang="en-US" sz="1200" dirty="0">
                <a:latin typeface="Calibri" panose="020F0502020204030204" pitchFamily="34" charset="0"/>
              </a:rPr>
              <a:t>equipment, vehicles, etc., only if you are trained and authorized. </a:t>
            </a:r>
            <a:endParaRPr lang="en-US" sz="1200" dirty="0" smtClean="0">
              <a:latin typeface="Calibri" panose="020F0502020204030204" pitchFamily="34" charset="0"/>
            </a:endParaRPr>
          </a:p>
          <a:p>
            <a:r>
              <a:rPr lang="en-US" sz="1200" dirty="0" smtClean="0">
                <a:latin typeface="Calibri" panose="020F0502020204030204" pitchFamily="34" charset="0"/>
              </a:rPr>
              <a:t>10</a:t>
            </a:r>
            <a:r>
              <a:rPr lang="en-US" sz="1200" dirty="0">
                <a:latin typeface="Calibri" panose="020F0502020204030204" pitchFamily="34" charset="0"/>
              </a:rPr>
              <a:t>. Never jump on or off moving equipment, machinery or vehicles. </a:t>
            </a:r>
          </a:p>
          <a:p>
            <a:r>
              <a:rPr lang="en-US" sz="1200" dirty="0">
                <a:latin typeface="Calibri" panose="020F0502020204030204" pitchFamily="34" charset="0"/>
              </a:rPr>
              <a:t>11. Use proper lifting techniques. For objects exceeding 50 lbs. In weight, specific </a:t>
            </a:r>
            <a:endParaRPr lang="en-US" sz="1200" dirty="0" smtClean="0">
              <a:latin typeface="Calibri" panose="020F0502020204030204" pitchFamily="34" charset="0"/>
            </a:endParaRPr>
          </a:p>
          <a:p>
            <a:r>
              <a:rPr lang="en-US" sz="1200" dirty="0">
                <a:latin typeface="Calibri" panose="020F0502020204030204" pitchFamily="34" charset="0"/>
              </a:rPr>
              <a:t> </a:t>
            </a:r>
            <a:r>
              <a:rPr lang="en-US" sz="1200" dirty="0" smtClean="0">
                <a:latin typeface="Calibri" panose="020F0502020204030204" pitchFamily="34" charset="0"/>
              </a:rPr>
              <a:t>     methods </a:t>
            </a:r>
            <a:r>
              <a:rPr lang="en-US" sz="1200" dirty="0">
                <a:latin typeface="Calibri" panose="020F0502020204030204" pitchFamily="34" charset="0"/>
              </a:rPr>
              <a:t>for safe lifting must be determined by the immediate supervisor. Ask for </a:t>
            </a:r>
            <a:endParaRPr lang="en-US" sz="1200" dirty="0" smtClean="0">
              <a:latin typeface="Calibri" panose="020F0502020204030204" pitchFamily="34" charset="0"/>
            </a:endParaRPr>
          </a:p>
          <a:p>
            <a:r>
              <a:rPr lang="en-US" sz="1200" dirty="0">
                <a:latin typeface="Calibri" panose="020F0502020204030204" pitchFamily="34" charset="0"/>
              </a:rPr>
              <a:t> </a:t>
            </a:r>
            <a:r>
              <a:rPr lang="en-US" sz="1200" dirty="0" smtClean="0">
                <a:latin typeface="Calibri" panose="020F0502020204030204" pitchFamily="34" charset="0"/>
              </a:rPr>
              <a:t>     help </a:t>
            </a:r>
            <a:r>
              <a:rPr lang="en-US" sz="1200" dirty="0">
                <a:latin typeface="Calibri" panose="020F0502020204030204" pitchFamily="34" charset="0"/>
              </a:rPr>
              <a:t>if needed. </a:t>
            </a:r>
          </a:p>
          <a:p>
            <a:r>
              <a:rPr lang="en-US" sz="1200" dirty="0">
                <a:latin typeface="Calibri" panose="020F0502020204030204" pitchFamily="34" charset="0"/>
              </a:rPr>
              <a:t>12. Inspect the work station for potential hazards and ensure that the equipment or </a:t>
            </a:r>
            <a:endParaRPr lang="en-US" sz="1200" dirty="0" smtClean="0">
              <a:latin typeface="Calibri" panose="020F0502020204030204" pitchFamily="34" charset="0"/>
            </a:endParaRPr>
          </a:p>
          <a:p>
            <a:r>
              <a:rPr lang="en-US" sz="1200" dirty="0">
                <a:latin typeface="Calibri" panose="020F0502020204030204" pitchFamily="34" charset="0"/>
              </a:rPr>
              <a:t> </a:t>
            </a:r>
            <a:r>
              <a:rPr lang="en-US" sz="1200" dirty="0" smtClean="0">
                <a:latin typeface="Calibri" panose="020F0502020204030204" pitchFamily="34" charset="0"/>
              </a:rPr>
              <a:t>      vehicle </a:t>
            </a:r>
            <a:r>
              <a:rPr lang="en-US" sz="1200" dirty="0">
                <a:latin typeface="Calibri" panose="020F0502020204030204" pitchFamily="34" charset="0"/>
              </a:rPr>
              <a:t>is in safe operating condition before using it. </a:t>
            </a:r>
          </a:p>
          <a:p>
            <a:pPr marL="228600" indent="-228600">
              <a:buAutoNum type="arabicPeriod" startAt="13"/>
            </a:pPr>
            <a:r>
              <a:rPr lang="en-US" sz="1200" dirty="0" smtClean="0">
                <a:latin typeface="Calibri" panose="020F0502020204030204" pitchFamily="34" charset="0"/>
              </a:rPr>
              <a:t>Immediately </a:t>
            </a:r>
            <a:r>
              <a:rPr lang="en-US" sz="1200" dirty="0">
                <a:latin typeface="Calibri" panose="020F0502020204030204" pitchFamily="34" charset="0"/>
              </a:rPr>
              <a:t>report any recognized potentially unsafe condition or act to your </a:t>
            </a:r>
            <a:r>
              <a:rPr lang="en-US" sz="1200" dirty="0" smtClean="0">
                <a:latin typeface="Calibri" panose="020F0502020204030204" pitchFamily="34" charset="0"/>
              </a:rPr>
              <a:t>supervisor</a:t>
            </a:r>
            <a:r>
              <a:rPr lang="en-US" sz="1200" dirty="0">
                <a:latin typeface="Calibri" panose="020F0502020204030204" pitchFamily="34" charset="0"/>
              </a:rPr>
              <a:t>. </a:t>
            </a:r>
          </a:p>
          <a:p>
            <a:r>
              <a:rPr lang="en-US" sz="1200" dirty="0">
                <a:latin typeface="Calibri" panose="020F0502020204030204" pitchFamily="34" charset="0"/>
              </a:rPr>
              <a:t>14. If there is any doubt about the safe work method to be used, consult your supervisor </a:t>
            </a:r>
            <a:endParaRPr lang="en-US" sz="1200" dirty="0" smtClean="0">
              <a:latin typeface="Calibri" panose="020F0502020204030204" pitchFamily="34" charset="0"/>
            </a:endParaRPr>
          </a:p>
          <a:p>
            <a:r>
              <a:rPr lang="en-US" sz="1200" dirty="0">
                <a:latin typeface="Calibri" panose="020F0502020204030204" pitchFamily="34" charset="0"/>
              </a:rPr>
              <a:t> </a:t>
            </a:r>
            <a:r>
              <a:rPr lang="en-US" sz="1200" dirty="0" smtClean="0">
                <a:latin typeface="Calibri" panose="020F0502020204030204" pitchFamily="34" charset="0"/>
              </a:rPr>
              <a:t>     before </a:t>
            </a:r>
            <a:r>
              <a:rPr lang="en-US" sz="1200" dirty="0">
                <a:latin typeface="Calibri" panose="020F0502020204030204" pitchFamily="34" charset="0"/>
              </a:rPr>
              <a:t>beginning work. </a:t>
            </a:r>
          </a:p>
          <a:p>
            <a:endParaRPr lang="en-US" sz="1000" dirty="0">
              <a:latin typeface="Calibri" panose="020F0502020204030204" pitchFamily="34" charset="0"/>
            </a:endParaRPr>
          </a:p>
        </p:txBody>
      </p:sp>
      <p:sp>
        <p:nvSpPr>
          <p:cNvPr id="7" name="TextBox 6"/>
          <p:cNvSpPr txBox="1"/>
          <p:nvPr/>
        </p:nvSpPr>
        <p:spPr>
          <a:xfrm>
            <a:off x="5994400" y="1402722"/>
            <a:ext cx="6158812" cy="5201424"/>
          </a:xfrm>
          <a:prstGeom prst="rect">
            <a:avLst/>
          </a:prstGeom>
          <a:noFill/>
        </p:spPr>
        <p:txBody>
          <a:bodyPr wrap="square" rtlCol="0">
            <a:spAutoFit/>
          </a:bodyPr>
          <a:lstStyle/>
          <a:p>
            <a:r>
              <a:rPr lang="en-US" sz="1200" dirty="0">
                <a:latin typeface="Calibri" panose="020F0502020204030204" pitchFamily="34" charset="0"/>
              </a:rPr>
              <a:t>15. </a:t>
            </a:r>
            <a:r>
              <a:rPr lang="en-US" sz="1200" dirty="0" smtClean="0">
                <a:latin typeface="Calibri" panose="020F0502020204030204" pitchFamily="34" charset="0"/>
              </a:rPr>
              <a:t>Immediately </a:t>
            </a:r>
            <a:r>
              <a:rPr lang="en-US" sz="1200" dirty="0">
                <a:latin typeface="Calibri" panose="020F0502020204030204" pitchFamily="34" charset="0"/>
              </a:rPr>
              <a:t>report all accidents, near misses, and property damage to your </a:t>
            </a:r>
          </a:p>
          <a:p>
            <a:r>
              <a:rPr lang="en-US" sz="1200" dirty="0" smtClean="0">
                <a:latin typeface="Calibri" panose="020F0502020204030204" pitchFamily="34" charset="0"/>
              </a:rPr>
              <a:t>       </a:t>
            </a:r>
            <a:r>
              <a:rPr lang="en-US" sz="1200" dirty="0">
                <a:latin typeface="Calibri" panose="020F0502020204030204" pitchFamily="34" charset="0"/>
              </a:rPr>
              <a:t>supervisor, regardless of severity.</a:t>
            </a:r>
          </a:p>
          <a:p>
            <a:r>
              <a:rPr lang="en-US" sz="1200" dirty="0" smtClean="0"/>
              <a:t>16</a:t>
            </a:r>
            <a:r>
              <a:rPr lang="en-US" sz="1200" dirty="0"/>
              <a:t>. Supervisors should obtain special safety permits when required. Examples of conditions </a:t>
            </a:r>
            <a:endParaRPr lang="en-US" sz="1200" dirty="0" smtClean="0"/>
          </a:p>
          <a:p>
            <a:r>
              <a:rPr lang="en-US" sz="1200" dirty="0"/>
              <a:t> </a:t>
            </a:r>
            <a:r>
              <a:rPr lang="en-US" sz="1200" dirty="0" smtClean="0"/>
              <a:t>      requiring </a:t>
            </a:r>
            <a:r>
              <a:rPr lang="en-US" sz="1200" dirty="0"/>
              <a:t>special safety permits are work with hot objects and work in confined spaces. </a:t>
            </a:r>
          </a:p>
          <a:p>
            <a:r>
              <a:rPr lang="en-US" sz="1200" dirty="0"/>
              <a:t>17. Follow recommended work procedures outlined for the job including safe work methods </a:t>
            </a:r>
            <a:endParaRPr lang="en-US" sz="1200" dirty="0" smtClean="0"/>
          </a:p>
          <a:p>
            <a:r>
              <a:rPr lang="en-US" sz="1200" dirty="0"/>
              <a:t> </a:t>
            </a:r>
            <a:r>
              <a:rPr lang="en-US" sz="1200" dirty="0" smtClean="0"/>
              <a:t>      described </a:t>
            </a:r>
            <a:r>
              <a:rPr lang="en-US" sz="1200" dirty="0"/>
              <a:t>in the job safety analysis. </a:t>
            </a:r>
          </a:p>
          <a:p>
            <a:r>
              <a:rPr lang="en-US" sz="1200" dirty="0"/>
              <a:t>18. Maintain an orderly environment and work procedure. Store all tools and equipment in a </a:t>
            </a:r>
            <a:endParaRPr lang="en-US" sz="1200" dirty="0" smtClean="0"/>
          </a:p>
          <a:p>
            <a:r>
              <a:rPr lang="en-US" sz="1200" dirty="0"/>
              <a:t> </a:t>
            </a:r>
            <a:r>
              <a:rPr lang="en-US" sz="1200" dirty="0" smtClean="0"/>
              <a:t>      designated </a:t>
            </a:r>
            <a:r>
              <a:rPr lang="en-US" sz="1200" dirty="0"/>
              <a:t>place. Put scrap and waste materials in a designated refuse container. </a:t>
            </a:r>
          </a:p>
          <a:p>
            <a:r>
              <a:rPr lang="en-US" sz="1200" dirty="0"/>
              <a:t>19. Report any smoke, fire or unusual odors to your supervisor. </a:t>
            </a:r>
          </a:p>
          <a:p>
            <a:r>
              <a:rPr lang="en-US" sz="1200" dirty="0"/>
              <a:t>20. Do not throw or intentionally drop tools, equipment or materials. Never attempt to catch a </a:t>
            </a:r>
            <a:r>
              <a:rPr lang="en-US" sz="1200" dirty="0" smtClean="0"/>
              <a:t>  </a:t>
            </a:r>
          </a:p>
          <a:p>
            <a:r>
              <a:rPr lang="en-US" sz="1200" dirty="0"/>
              <a:t> </a:t>
            </a:r>
            <a:r>
              <a:rPr lang="en-US" sz="1200" dirty="0" smtClean="0"/>
              <a:t>     falling </a:t>
            </a:r>
            <a:r>
              <a:rPr lang="en-US" sz="1200" dirty="0"/>
              <a:t>object. </a:t>
            </a:r>
          </a:p>
          <a:p>
            <a:r>
              <a:rPr lang="en-US" sz="1200" dirty="0"/>
              <a:t>21. Intentional misuse, neglect, or damage to tools, equipment, vehicles or property will not be </a:t>
            </a:r>
            <a:endParaRPr lang="en-US" sz="1200" dirty="0" smtClean="0"/>
          </a:p>
          <a:p>
            <a:r>
              <a:rPr lang="en-US" sz="1200" dirty="0"/>
              <a:t> </a:t>
            </a:r>
            <a:r>
              <a:rPr lang="en-US" sz="1200" dirty="0" smtClean="0"/>
              <a:t>     tolerated</a:t>
            </a:r>
            <a:r>
              <a:rPr lang="en-US" sz="1200" dirty="0"/>
              <a:t>. </a:t>
            </a:r>
          </a:p>
          <a:p>
            <a:r>
              <a:rPr lang="en-US" sz="1200" dirty="0"/>
              <a:t>22. If your work creates a potential slip or trip hazard, correct the hazard immediately or use </a:t>
            </a:r>
            <a:endParaRPr lang="en-US" sz="1200" dirty="0" smtClean="0"/>
          </a:p>
          <a:p>
            <a:r>
              <a:rPr lang="en-US" sz="1200" dirty="0"/>
              <a:t> </a:t>
            </a:r>
            <a:r>
              <a:rPr lang="en-US" sz="1200" dirty="0" smtClean="0"/>
              <a:t>     safety </a:t>
            </a:r>
            <a:r>
              <a:rPr lang="en-US" sz="1200" dirty="0"/>
              <a:t>tape to tag the area before leaving it unattended. </a:t>
            </a:r>
          </a:p>
          <a:p>
            <a:r>
              <a:rPr lang="en-US" sz="1200" dirty="0"/>
              <a:t>23. Obey all driver safety instructions. </a:t>
            </a:r>
          </a:p>
          <a:p>
            <a:r>
              <a:rPr lang="en-US" sz="1200" dirty="0"/>
              <a:t>24. You are required to wear seat belts where provided. </a:t>
            </a:r>
          </a:p>
          <a:p>
            <a:r>
              <a:rPr lang="en-US" sz="1200" dirty="0"/>
              <a:t>25. Safety signs are posted to remind you of safe practices. Observe and obey these instructions. </a:t>
            </a:r>
          </a:p>
          <a:p>
            <a:r>
              <a:rPr lang="en-US" sz="1200" dirty="0"/>
              <a:t>26. Comply with all traffic signs, signals, markers, and persons designated to direct traffic. </a:t>
            </a:r>
          </a:p>
          <a:p>
            <a:r>
              <a:rPr lang="en-US" sz="1200" dirty="0"/>
              <a:t>27. Safety meeting attendance is required. </a:t>
            </a:r>
          </a:p>
          <a:p>
            <a:r>
              <a:rPr lang="en-US" sz="1200" dirty="0"/>
              <a:t>28. Walk, never run, within the work premises except in emergencies. </a:t>
            </a:r>
          </a:p>
          <a:p>
            <a:r>
              <a:rPr lang="en-US" sz="1200" dirty="0"/>
              <a:t>29. Know departmental rules regarding first aid, evacuation routes, and fire/police department </a:t>
            </a:r>
            <a:endParaRPr lang="en-US" sz="1200" dirty="0" smtClean="0"/>
          </a:p>
          <a:p>
            <a:r>
              <a:rPr lang="en-US" sz="1200" dirty="0"/>
              <a:t> </a:t>
            </a:r>
            <a:r>
              <a:rPr lang="en-US" sz="1200" dirty="0" smtClean="0"/>
              <a:t>     notification</a:t>
            </a:r>
            <a:r>
              <a:rPr lang="en-US" sz="1200" dirty="0"/>
              <a:t>. </a:t>
            </a:r>
          </a:p>
          <a:p>
            <a:r>
              <a:rPr lang="en-US" sz="1200" dirty="0"/>
              <a:t>30. Adhere to departmental rules and procedures specific to departmental operations. </a:t>
            </a:r>
          </a:p>
          <a:p>
            <a:r>
              <a:rPr lang="en-US" sz="1200" dirty="0"/>
              <a:t>31. Assist and cooperate with all safety investigations and inspections and assist in implementing </a:t>
            </a:r>
            <a:endParaRPr lang="en-US" sz="1200" dirty="0" smtClean="0"/>
          </a:p>
          <a:p>
            <a:r>
              <a:rPr lang="en-US" sz="1200" dirty="0"/>
              <a:t> </a:t>
            </a:r>
            <a:r>
              <a:rPr lang="en-US" sz="1200" dirty="0" smtClean="0"/>
              <a:t>     safety </a:t>
            </a:r>
            <a:r>
              <a:rPr lang="en-US" sz="1200" dirty="0"/>
              <a:t>procedures as requested. </a:t>
            </a:r>
            <a:endParaRPr lang="en-US" sz="1200" dirty="0" smtClean="0"/>
          </a:p>
          <a:p>
            <a:endParaRPr lang="en-US" sz="1000" dirty="0"/>
          </a:p>
          <a:p>
            <a:endParaRPr lang="en-US" sz="1000" dirty="0"/>
          </a:p>
        </p:txBody>
      </p:sp>
      <p:sp>
        <p:nvSpPr>
          <p:cNvPr id="9" name="TextBox 8"/>
          <p:cNvSpPr txBox="1"/>
          <p:nvPr/>
        </p:nvSpPr>
        <p:spPr>
          <a:xfrm>
            <a:off x="0" y="6515100"/>
            <a:ext cx="12192000" cy="338554"/>
          </a:xfrm>
          <a:prstGeom prst="rect">
            <a:avLst/>
          </a:prstGeom>
          <a:noFill/>
        </p:spPr>
        <p:txBody>
          <a:bodyPr wrap="square" rtlCol="0">
            <a:spAutoFit/>
          </a:bodyPr>
          <a:lstStyle/>
          <a:p>
            <a:pPr algn="ctr"/>
            <a:r>
              <a:rPr lang="en-US" sz="1600" b="1" spc="-150" dirty="0">
                <a:latin typeface="Calibri" panose="020F0502020204030204" pitchFamily="34" charset="0"/>
              </a:rPr>
              <a:t>EMPLOYEES THAT FAIL TO ADHERE TO THE ABOVE SAFETY RULES MAY BE SUBJECT TO DISCIPLINARY ACTION, UP TO AND INCLUDING TERMINATION.</a:t>
            </a:r>
            <a:endParaRPr lang="en-US" sz="1600" spc="-150" dirty="0">
              <a:latin typeface="Calibri" panose="020F0502020204030204" pitchFamily="34" charset="0"/>
            </a:endParaRPr>
          </a:p>
        </p:txBody>
      </p:sp>
    </p:spTree>
    <p:extLst>
      <p:ext uri="{BB962C8B-B14F-4D97-AF65-F5344CB8AC3E}">
        <p14:creationId xmlns:p14="http://schemas.microsoft.com/office/powerpoint/2010/main" val="3448484290"/>
      </p:ext>
    </p:extLst>
  </p:cSld>
  <p:clrMapOvr>
    <a:masterClrMapping/>
  </p:clrMapOvr>
  <p:transition spd="med">
    <p:pull/>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b="1" dirty="0" smtClean="0">
                <a:latin typeface="Candara" panose="020E0502030303020204" pitchFamily="34" charset="0"/>
                <a:ea typeface="ヒラギノ角ゴ Pro W3"/>
              </a:rPr>
              <a:t>Channel Z</a:t>
            </a:r>
            <a:endParaRPr lang="en-US" b="1" dirty="0">
              <a:latin typeface="Candara" panose="020E0502030303020204" pitchFamily="34" charset="0"/>
            </a:endParaRPr>
          </a:p>
        </p:txBody>
      </p:sp>
      <p:sp>
        <p:nvSpPr>
          <p:cNvPr id="3" name="Content Placeholder 2"/>
          <p:cNvSpPr>
            <a:spLocks noGrp="1"/>
          </p:cNvSpPr>
          <p:nvPr>
            <p:ph idx="1"/>
          </p:nvPr>
        </p:nvSpPr>
        <p:spPr>
          <a:xfrm>
            <a:off x="222422" y="1825625"/>
            <a:ext cx="11788346" cy="4822310"/>
          </a:xfrm>
        </p:spPr>
        <p:txBody>
          <a:bodyPr>
            <a:normAutofit fontScale="70000" lnSpcReduction="20000"/>
          </a:bodyPr>
          <a:lstStyle/>
          <a:p>
            <a:pPr>
              <a:defRPr/>
            </a:pPr>
            <a:r>
              <a:rPr lang="en-US" sz="4500" b="1" dirty="0">
                <a:latin typeface="Candara" panose="020E0502030303020204" pitchFamily="34" charset="0"/>
              </a:rPr>
              <a:t>Channel Z can be accessed at </a:t>
            </a:r>
            <a:r>
              <a:rPr lang="en-US" sz="4500" b="1" dirty="0">
                <a:latin typeface="Candara" panose="020E0502030303020204" pitchFamily="34" charset="0"/>
                <a:hlinkClick r:id="rId2"/>
              </a:rPr>
              <a:t>http://www.crt.state.la.us/channelz/</a:t>
            </a:r>
            <a:r>
              <a:rPr lang="en-US" sz="4500" b="1" dirty="0">
                <a:latin typeface="Candara" panose="020E0502030303020204" pitchFamily="34" charset="0"/>
              </a:rPr>
              <a:t>.</a:t>
            </a:r>
          </a:p>
          <a:p>
            <a:pPr marL="285750" indent="-285750">
              <a:lnSpc>
                <a:spcPct val="200000"/>
              </a:lnSpc>
              <a:buFont typeface="Wingdings" panose="05000000000000000000" pitchFamily="2" charset="2"/>
              <a:buChar char="ü"/>
              <a:defRPr/>
            </a:pPr>
            <a:r>
              <a:rPr lang="en-US" sz="3200" dirty="0">
                <a:latin typeface="Candara" panose="020E0502030303020204" pitchFamily="34" charset="0"/>
              </a:rPr>
              <a:t>Employees can use Channel Z to access the following:</a:t>
            </a:r>
          </a:p>
          <a:p>
            <a:pPr marL="504825" lvl="1" indent="-285750">
              <a:lnSpc>
                <a:spcPct val="200000"/>
              </a:lnSpc>
              <a:buFont typeface="Wingdings" panose="05000000000000000000" pitchFamily="2" charset="2"/>
              <a:buChar char="ü"/>
              <a:defRPr/>
            </a:pPr>
            <a:r>
              <a:rPr lang="en-US" sz="3200" dirty="0">
                <a:latin typeface="Candara" panose="020E0502030303020204" pitchFamily="34" charset="0"/>
              </a:rPr>
              <a:t>LEO, Webmail, and the Employee Phone Directory</a:t>
            </a:r>
          </a:p>
          <a:p>
            <a:pPr marL="504825" lvl="1" indent="-285750">
              <a:lnSpc>
                <a:spcPct val="200000"/>
              </a:lnSpc>
              <a:buFont typeface="Wingdings" panose="05000000000000000000" pitchFamily="2" charset="2"/>
              <a:buChar char="ü"/>
              <a:defRPr/>
            </a:pPr>
            <a:r>
              <a:rPr lang="en-US" sz="3200" dirty="0">
                <a:latin typeface="Candara" panose="020E0502030303020204" pitchFamily="34" charset="0"/>
              </a:rPr>
              <a:t>E-Forms, Employee Handbook, Policies and Procedures</a:t>
            </a:r>
          </a:p>
          <a:p>
            <a:pPr marL="504825" lvl="1" indent="-285750">
              <a:lnSpc>
                <a:spcPct val="200000"/>
              </a:lnSpc>
              <a:buFont typeface="Wingdings" panose="05000000000000000000" pitchFamily="2" charset="2"/>
              <a:buChar char="ü"/>
              <a:defRPr/>
            </a:pPr>
            <a:r>
              <a:rPr lang="en-US" sz="3200" dirty="0">
                <a:latin typeface="Candara" panose="020E0502030303020204" pitchFamily="34" charset="0"/>
              </a:rPr>
              <a:t>Links to other OLG/CRT or State of Louisiana Websites</a:t>
            </a:r>
          </a:p>
          <a:p>
            <a:pPr marL="504825" lvl="1" indent="-285750">
              <a:lnSpc>
                <a:spcPct val="200000"/>
              </a:lnSpc>
              <a:buFont typeface="Wingdings" panose="05000000000000000000" pitchFamily="2" charset="2"/>
              <a:buChar char="ü"/>
              <a:defRPr/>
            </a:pPr>
            <a:r>
              <a:rPr lang="en-US" sz="3200" dirty="0">
                <a:latin typeface="Candara" panose="020E0502030303020204" pitchFamily="34" charset="0"/>
              </a:rPr>
              <a:t>Information Services Help Desk</a:t>
            </a:r>
          </a:p>
          <a:p>
            <a:pPr marL="504825" lvl="1" indent="-285750">
              <a:lnSpc>
                <a:spcPct val="200000"/>
              </a:lnSpc>
              <a:buFont typeface="Wingdings" panose="05000000000000000000" pitchFamily="2" charset="2"/>
              <a:buChar char="ü"/>
              <a:defRPr/>
            </a:pPr>
            <a:r>
              <a:rPr lang="en-US" sz="3200" dirty="0">
                <a:latin typeface="Candara" panose="020E0502030303020204" pitchFamily="34" charset="0"/>
              </a:rPr>
              <a:t>News, Media, and the Calendar of Events</a:t>
            </a:r>
          </a:p>
          <a:p>
            <a:pPr marL="0" indent="0">
              <a:buNone/>
            </a:pPr>
            <a:endParaRPr lang="en-US" sz="3600" dirty="0"/>
          </a:p>
        </p:txBody>
      </p:sp>
      <p:pic>
        <p:nvPicPr>
          <p:cNvPr id="4" name="Content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42854" y="365125"/>
            <a:ext cx="2615514" cy="1036397"/>
          </a:xfrm>
          <a:prstGeom prst="rect">
            <a:avLst/>
          </a:prstGeom>
        </p:spPr>
      </p:pic>
      <p:cxnSp>
        <p:nvCxnSpPr>
          <p:cNvPr id="6" name="Straight Connector 5"/>
          <p:cNvCxnSpPr/>
          <p:nvPr/>
        </p:nvCxnSpPr>
        <p:spPr>
          <a:xfrm flipV="1">
            <a:off x="222422" y="1433384"/>
            <a:ext cx="11788346" cy="4942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59439772"/>
      </p:ext>
    </p:extLst>
  </p:cSld>
  <p:clrMapOvr>
    <a:masterClrMapping/>
  </p:clrMapOvr>
  <p:transition spd="med">
    <p:pull/>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522</TotalTime>
  <Words>2799</Words>
  <Application>Microsoft Office PowerPoint</Application>
  <PresentationFormat>Widescreen</PresentationFormat>
  <Paragraphs>360</Paragraphs>
  <Slides>26</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26</vt:i4>
      </vt:variant>
    </vt:vector>
  </HeadingPairs>
  <TitlesOfParts>
    <vt:vector size="34" baseType="lpstr">
      <vt:lpstr>Arial</vt:lpstr>
      <vt:lpstr>Calibri</vt:lpstr>
      <vt:lpstr>Calibri Light</vt:lpstr>
      <vt:lpstr>Candara</vt:lpstr>
      <vt:lpstr>Verdana</vt:lpstr>
      <vt:lpstr>Wingdings</vt:lpstr>
      <vt:lpstr>ヒラギノ角ゴ Pro W3</vt:lpstr>
      <vt:lpstr>Office Theme</vt:lpstr>
      <vt:lpstr>Welcome to The Department of Culture, Recreation &amp; Tourism!</vt:lpstr>
      <vt:lpstr>Welcome to the State of Louisiana! </vt:lpstr>
      <vt:lpstr>Who is DCRT? </vt:lpstr>
      <vt:lpstr>Department of Culture,  Recreation, and Tourism (DCRT)</vt:lpstr>
      <vt:lpstr>A Better Louisiana - Together</vt:lpstr>
      <vt:lpstr>DCRT Agency Overview</vt:lpstr>
      <vt:lpstr>Standards of Conduct</vt:lpstr>
      <vt:lpstr>PowerPoint Presentation</vt:lpstr>
      <vt:lpstr>Channel Z</vt:lpstr>
      <vt:lpstr>PowerPoint Presentation</vt:lpstr>
      <vt:lpstr>LEO</vt:lpstr>
      <vt:lpstr>PowerPoint Presentation</vt:lpstr>
      <vt:lpstr>Annual Learning Requirements</vt:lpstr>
      <vt:lpstr>Employee Perks</vt:lpstr>
      <vt:lpstr>Employee Benefits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Thanks for making Louisiana a great place to visit, live, work,  and play!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The Department of Culture, Recreation &amp; Tourism!</dc:title>
  <dc:creator>Jeanice Moore</dc:creator>
  <cp:lastModifiedBy>Britain Carbins Engleton</cp:lastModifiedBy>
  <cp:revision>71</cp:revision>
  <cp:lastPrinted>2023-12-28T14:34:23Z</cp:lastPrinted>
  <dcterms:created xsi:type="dcterms:W3CDTF">2018-11-19T19:57:35Z</dcterms:created>
  <dcterms:modified xsi:type="dcterms:W3CDTF">2024-01-25T15:45:02Z</dcterms:modified>
</cp:coreProperties>
</file>